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sldIdLst>
    <p:sldId id="256" r:id="rId2"/>
    <p:sldId id="282" r:id="rId3"/>
    <p:sldId id="1044" r:id="rId4"/>
    <p:sldId id="1045" r:id="rId5"/>
    <p:sldId id="1046" r:id="rId6"/>
    <p:sldId id="1047" r:id="rId7"/>
    <p:sldId id="1063" r:id="rId8"/>
    <p:sldId id="1048" r:id="rId9"/>
    <p:sldId id="1064" r:id="rId10"/>
    <p:sldId id="1065" r:id="rId11"/>
    <p:sldId id="1049" r:id="rId12"/>
    <p:sldId id="1050" r:id="rId13"/>
    <p:sldId id="967" r:id="rId14"/>
    <p:sldId id="1051" r:id="rId15"/>
    <p:sldId id="1066" r:id="rId16"/>
    <p:sldId id="1052" r:id="rId17"/>
    <p:sldId id="1053" r:id="rId18"/>
    <p:sldId id="1067" r:id="rId19"/>
    <p:sldId id="1054" r:id="rId20"/>
    <p:sldId id="1055" r:id="rId21"/>
    <p:sldId id="1056" r:id="rId22"/>
    <p:sldId id="1057" r:id="rId23"/>
    <p:sldId id="1058" r:id="rId24"/>
    <p:sldId id="1059" r:id="rId25"/>
    <p:sldId id="1060" r:id="rId26"/>
    <p:sldId id="1068" r:id="rId27"/>
    <p:sldId id="1061" r:id="rId28"/>
    <p:sldId id="1062" r:id="rId29"/>
    <p:sldId id="1069" r:id="rId30"/>
    <p:sldId id="1070" r:id="rId31"/>
    <p:sldId id="1072" r:id="rId32"/>
    <p:sldId id="1073" r:id="rId33"/>
    <p:sldId id="602" r:id="rId34"/>
    <p:sldId id="273" r:id="rId35"/>
    <p:sldId id="274" r:id="rId36"/>
    <p:sldId id="275" r:id="rId37"/>
    <p:sldId id="276"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44"/>
            <p14:sldId id="1045"/>
            <p14:sldId id="1046"/>
            <p14:sldId id="1047"/>
            <p14:sldId id="1063"/>
            <p14:sldId id="1048"/>
            <p14:sldId id="1064"/>
            <p14:sldId id="1065"/>
            <p14:sldId id="1049"/>
            <p14:sldId id="1050"/>
            <p14:sldId id="967"/>
            <p14:sldId id="1051"/>
            <p14:sldId id="1066"/>
            <p14:sldId id="1052"/>
            <p14:sldId id="1053"/>
            <p14:sldId id="1067"/>
            <p14:sldId id="1054"/>
            <p14:sldId id="1055"/>
            <p14:sldId id="1056"/>
            <p14:sldId id="1057"/>
            <p14:sldId id="1058"/>
            <p14:sldId id="1059"/>
            <p14:sldId id="1060"/>
            <p14:sldId id="1068"/>
            <p14:sldId id="1061"/>
            <p14:sldId id="1062"/>
            <p14:sldId id="1069"/>
            <p14:sldId id="1070"/>
            <p14:sldId id="1072"/>
            <p14:sldId id="1073"/>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47" autoAdjust="0"/>
  </p:normalViewPr>
  <p:slideViewPr>
    <p:cSldViewPr snapToGrid="0">
      <p:cViewPr varScale="1">
        <p:scale>
          <a:sx n="115" d="100"/>
          <a:sy n="115" d="100"/>
        </p:scale>
        <p:origin x="918" y="10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Interpolation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Interpolation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Interpolation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Interpolation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Interpolation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1.m4a"/><Relationship Id="rId7" Type="http://schemas.openxmlformats.org/officeDocument/2006/relationships/image" Target="../media/image23.wmf"/><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oleObject" Target="../embeddings/oleObject14.bin"/><Relationship Id="rId5" Type="http://schemas.openxmlformats.org/officeDocument/2006/relationships/slideLayout" Target="../slideLayouts/slideLayout2.xml"/><Relationship Id="rId4"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4a"/><Relationship Id="rId7" Type="http://schemas.openxmlformats.org/officeDocument/2006/relationships/image" Target="../media/image25.wmf"/><Relationship Id="rId2" Type="http://schemas.openxmlformats.org/officeDocument/2006/relationships/tags" Target="../tags/tag1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4a"/><Relationship Id="rId7" Type="http://schemas.openxmlformats.org/officeDocument/2006/relationships/image" Target="../media/image26.wmf"/><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slideLayout" Target="../slideLayouts/slideLayout2.xml"/><Relationship Id="rId4" Type="http://schemas.openxmlformats.org/officeDocument/2006/relationships/audio" Target="../media/media14.m4a"/><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m4a"/><Relationship Id="rId7" Type="http://schemas.openxmlformats.org/officeDocument/2006/relationships/image" Target="../media/image27.wmf"/><Relationship Id="rId2" Type="http://schemas.openxmlformats.org/officeDocument/2006/relationships/tags" Target="../tags/tag14.xml"/><Relationship Id="rId1" Type="http://schemas.openxmlformats.org/officeDocument/2006/relationships/vmlDrawing" Target="../drawings/vmlDrawing10.vml"/><Relationship Id="rId6" Type="http://schemas.openxmlformats.org/officeDocument/2006/relationships/oleObject" Target="../embeddings/oleObject17.bin"/><Relationship Id="rId5" Type="http://schemas.openxmlformats.org/officeDocument/2006/relationships/slideLayout" Target="../slideLayouts/slideLayout2.xml"/><Relationship Id="rId4"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28.wmf"/><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18.m4a"/><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0.bin"/><Relationship Id="rId3" Type="http://schemas.microsoft.com/office/2007/relationships/media" Target="../media/media19.m4a"/><Relationship Id="rId7" Type="http://schemas.openxmlformats.org/officeDocument/2006/relationships/image" Target="../media/image29.wmf"/><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oleObject" Target="../embeddings/oleObject19.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9.m4a"/><Relationship Id="rId9" Type="http://schemas.openxmlformats.org/officeDocument/2006/relationships/image" Target="../media/image30.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2.bin"/><Relationship Id="rId3" Type="http://schemas.microsoft.com/office/2007/relationships/media" Target="../media/media20.m4a"/><Relationship Id="rId7" Type="http://schemas.openxmlformats.org/officeDocument/2006/relationships/image" Target="../media/image31.wmf"/><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0.m4a"/><Relationship Id="rId9" Type="http://schemas.openxmlformats.org/officeDocument/2006/relationships/image" Target="../media/image32.wmf"/></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1.m4a"/><Relationship Id="rId7" Type="http://schemas.openxmlformats.org/officeDocument/2006/relationships/image" Target="../media/image33.wmf"/><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oleObject" Target="../embeddings/oleObject23.bin"/><Relationship Id="rId5" Type="http://schemas.openxmlformats.org/officeDocument/2006/relationships/slideLayout" Target="../slideLayouts/slideLayout2.xml"/><Relationship Id="rId4" Type="http://schemas.openxmlformats.org/officeDocument/2006/relationships/audio" Target="../media/media21.m4a"/></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25.bin"/><Relationship Id="rId3" Type="http://schemas.microsoft.com/office/2007/relationships/media" Target="../media/media22.m4a"/><Relationship Id="rId7" Type="http://schemas.openxmlformats.org/officeDocument/2006/relationships/image" Target="../media/image34.wmf"/><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22.m4a"/><Relationship Id="rId9" Type="http://schemas.openxmlformats.org/officeDocument/2006/relationships/image" Target="../media/image35.wmf"/></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26.m4a"/><Relationship Id="rId7" Type="http://schemas.openxmlformats.org/officeDocument/2006/relationships/image" Target="../media/image37.wmf"/><Relationship Id="rId2" Type="http://schemas.openxmlformats.org/officeDocument/2006/relationships/tags" Target="../tags/tag23.xml"/><Relationship Id="rId1" Type="http://schemas.openxmlformats.org/officeDocument/2006/relationships/vmlDrawing" Target="../drawings/vmlDrawing16.vml"/><Relationship Id="rId6" Type="http://schemas.openxmlformats.org/officeDocument/2006/relationships/oleObject" Target="../embeddings/oleObject26.bin"/><Relationship Id="rId5" Type="http://schemas.openxmlformats.org/officeDocument/2006/relationships/slideLayout" Target="../slideLayouts/slideLayout2.xml"/><Relationship Id="rId4" Type="http://schemas.openxmlformats.org/officeDocument/2006/relationships/audio" Target="../media/media26.m4a"/><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2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2.wmf"/><Relationship Id="rId3" Type="http://schemas.microsoft.com/office/2007/relationships/media" Target="../media/media3.m4a"/><Relationship Id="rId7" Type="http://schemas.openxmlformats.org/officeDocument/2006/relationships/image" Target="../media/image9.wmf"/><Relationship Id="rId12" Type="http://schemas.openxmlformats.org/officeDocument/2006/relationships/oleObject" Target="../embeddings/oleObject4.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1.wmf"/><Relationship Id="rId5" Type="http://schemas.openxmlformats.org/officeDocument/2006/relationships/slideLayout" Target="../slideLayouts/slideLayout2.xml"/><Relationship Id="rId10" Type="http://schemas.openxmlformats.org/officeDocument/2006/relationships/oleObject" Target="../embeddings/oleObject3.bin"/><Relationship Id="rId4" Type="http://schemas.openxmlformats.org/officeDocument/2006/relationships/audio" Target="../media/media3.m4a"/><Relationship Id="rId9" Type="http://schemas.openxmlformats.org/officeDocument/2006/relationships/image" Target="../media/image10.wmf"/><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7.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ags" Target="../tags/tag28.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ags" Target="../tags/tag29.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4.m4a"/><Relationship Id="rId7" Type="http://schemas.openxmlformats.org/officeDocument/2006/relationships/image" Target="../media/image13.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4.wmf"/></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8.bin"/><Relationship Id="rId3" Type="http://schemas.microsoft.com/office/2007/relationships/media" Target="../media/media6.m4a"/><Relationship Id="rId7" Type="http://schemas.openxmlformats.org/officeDocument/2006/relationships/image" Target="../media/image16.wmf"/><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7.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m4a"/><Relationship Id="rId7" Type="http://schemas.openxmlformats.org/officeDocument/2006/relationships/image" Target="../media/image18.w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9.bin"/><Relationship Id="rId5" Type="http://schemas.openxmlformats.org/officeDocument/2006/relationships/slideLayout" Target="../slideLayouts/slideLayout2.xml"/><Relationship Id="rId4" Type="http://schemas.openxmlformats.org/officeDocument/2006/relationships/audio" Target="../media/media7.m4a"/></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microsoft.com/office/2007/relationships/media" Target="../media/media8.m4a"/><Relationship Id="rId7" Type="http://schemas.openxmlformats.org/officeDocument/2006/relationships/image" Target="../media/image19.wmf"/><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m4a"/><Relationship Id="rId9" Type="http://schemas.openxmlformats.org/officeDocument/2006/relationships/image" Target="../media/image20.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3.bin"/><Relationship Id="rId3" Type="http://schemas.microsoft.com/office/2007/relationships/media" Target="../media/media9.m4a"/><Relationship Id="rId7" Type="http://schemas.openxmlformats.org/officeDocument/2006/relationships/image" Target="../media/image21.wmf"/><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m4a"/><Relationship Id="rId9" Type="http://schemas.openxmlformats.org/officeDocument/2006/relationships/image" Target="../media/image2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Interpolating polynomials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a:extLst>
              <a:ext uri="{FF2B5EF4-FFF2-40B4-BE49-F238E27FC236}">
                <a16:creationId xmlns:a16="http://schemas.microsoft.com/office/drawing/2014/main" id="{09928976-3435-4C68-A398-A73B449B6C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8879"/>
    </mc:Choice>
    <mc:Fallback xmlns="">
      <p:transition spd="slow" advTm="8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Writing down these matrices in </a:t>
            </a:r>
            <a:r>
              <a:rPr lang="en-US" dirty="0" err="1"/>
              <a:t>M</a:t>
            </a:r>
            <a:r>
              <a:rPr lang="en-US" cap="small" dirty="0" err="1"/>
              <a:t>atlab</a:t>
            </a:r>
            <a:r>
              <a:rPr lang="en-US" dirty="0"/>
              <a:t> can be error prone</a:t>
            </a:r>
          </a:p>
          <a:p>
            <a:pPr lvl="1"/>
            <a:r>
              <a:rPr lang="en-US" dirty="0"/>
              <a:t>The </a:t>
            </a:r>
            <a:r>
              <a:rPr lang="en-US" dirty="0" err="1">
                <a:latin typeface="Consolas" panose="020B0609020204030204" pitchFamily="49" charset="0"/>
              </a:rPr>
              <a:t>vander</a:t>
            </a:r>
            <a:r>
              <a:rPr lang="en-US" dirty="0"/>
              <a:t> function in </a:t>
            </a:r>
            <a:r>
              <a:rPr lang="en-US" dirty="0" err="1"/>
              <a:t>M</a:t>
            </a:r>
            <a:r>
              <a:rPr lang="en-US" cap="small" dirty="0" err="1"/>
              <a:t>atlab</a:t>
            </a:r>
            <a:r>
              <a:rPr lang="en-US" dirty="0"/>
              <a:t> generates this matrix</a:t>
            </a:r>
          </a:p>
          <a:p>
            <a:pPr marL="800100" lvl="2" indent="0">
              <a:buNone/>
            </a:pPr>
            <a:r>
              <a:rPr lang="fr-FR" sz="1600" dirty="0">
                <a:latin typeface="Consolas" panose="020B0609020204030204" pitchFamily="49" charset="0"/>
              </a:rPr>
              <a:t>&gt;&gt; V = [0.4^2 0.4 1</a:t>
            </a:r>
          </a:p>
          <a:p>
            <a:pPr marL="800100" lvl="2" indent="0">
              <a:buNone/>
            </a:pPr>
            <a:r>
              <a:rPr lang="fr-FR" sz="1600" dirty="0">
                <a:latin typeface="Consolas" panose="020B0609020204030204" pitchFamily="49" charset="0"/>
              </a:rPr>
              <a:t>        1.2^2 1.2 1</a:t>
            </a:r>
          </a:p>
          <a:p>
            <a:pPr marL="800100" lvl="2" indent="0">
              <a:buNone/>
            </a:pPr>
            <a:r>
              <a:rPr lang="fr-FR" sz="1600" dirty="0">
                <a:latin typeface="Consolas" panose="020B0609020204030204" pitchFamily="49" charset="0"/>
              </a:rPr>
              <a:t>        3.5^2 3.5 1]</a:t>
            </a:r>
          </a:p>
          <a:p>
            <a:pPr marL="800100" lvl="2" indent="0">
              <a:buNone/>
            </a:pPr>
            <a:r>
              <a:rPr lang="fr-FR" sz="1600" dirty="0">
                <a:latin typeface="Consolas" panose="020B0609020204030204" pitchFamily="49" charset="0"/>
              </a:rPr>
              <a:t>    V =</a:t>
            </a:r>
          </a:p>
          <a:p>
            <a:pPr marL="800100" lvl="2" indent="0">
              <a:buNone/>
            </a:pPr>
            <a:r>
              <a:rPr lang="fr-FR" sz="1600" dirty="0">
                <a:latin typeface="Consolas" panose="020B0609020204030204" pitchFamily="49" charset="0"/>
              </a:rPr>
              <a:t>        0.1600    0.4000    1.0000</a:t>
            </a:r>
          </a:p>
          <a:p>
            <a:pPr marL="800100" lvl="2" indent="0">
              <a:buNone/>
            </a:pPr>
            <a:r>
              <a:rPr lang="fr-FR" sz="1600" dirty="0">
                <a:latin typeface="Consolas" panose="020B0609020204030204" pitchFamily="49" charset="0"/>
              </a:rPr>
              <a:t>        1.4400    1.2000    1.0000</a:t>
            </a:r>
          </a:p>
          <a:p>
            <a:pPr marL="800100" lvl="2" indent="0">
              <a:buNone/>
            </a:pPr>
            <a:r>
              <a:rPr lang="fr-FR" sz="1600" dirty="0">
                <a:latin typeface="Consolas" panose="020B0609020204030204" pitchFamily="49" charset="0"/>
              </a:rPr>
              <a:t>       12.2500    3.5000    1.0000</a:t>
            </a:r>
          </a:p>
          <a:p>
            <a:pPr marL="800100" lvl="2" indent="0">
              <a:buNone/>
            </a:pPr>
            <a:r>
              <a:rPr lang="fr-FR" sz="1600" dirty="0">
                <a:latin typeface="Consolas" panose="020B0609020204030204" pitchFamily="49" charset="0"/>
              </a:rPr>
              <a:t>&gt;&gt; V = </a:t>
            </a:r>
            <a:r>
              <a:rPr lang="fr-FR" sz="1600" dirty="0" err="1">
                <a:latin typeface="Consolas" panose="020B0609020204030204" pitchFamily="49" charset="0"/>
              </a:rPr>
              <a:t>vander</a:t>
            </a:r>
            <a:r>
              <a:rPr lang="fr-FR" sz="1600" dirty="0">
                <a:latin typeface="Consolas" panose="020B0609020204030204" pitchFamily="49" charset="0"/>
              </a:rPr>
              <a:t>( [0.4 1.2 3.5] )</a:t>
            </a:r>
          </a:p>
          <a:p>
            <a:pPr marL="800100" lvl="2" indent="0">
              <a:buNone/>
            </a:pPr>
            <a:r>
              <a:rPr lang="fr-FR" sz="1600" dirty="0">
                <a:latin typeface="Consolas" panose="020B0609020204030204" pitchFamily="49" charset="0"/>
              </a:rPr>
              <a:t>    V =</a:t>
            </a:r>
          </a:p>
          <a:p>
            <a:pPr marL="800100" lvl="2" indent="0">
              <a:buNone/>
            </a:pPr>
            <a:r>
              <a:rPr lang="fr-FR" sz="1600" dirty="0">
                <a:latin typeface="Consolas" panose="020B0609020204030204" pitchFamily="49" charset="0"/>
              </a:rPr>
              <a:t>        0.1600    0.4000    1.0000</a:t>
            </a:r>
          </a:p>
          <a:p>
            <a:pPr marL="800100" lvl="2" indent="0">
              <a:buNone/>
            </a:pPr>
            <a:r>
              <a:rPr lang="fr-FR" sz="1600" dirty="0">
                <a:latin typeface="Consolas" panose="020B0609020204030204" pitchFamily="49" charset="0"/>
              </a:rPr>
              <a:t>        1.4400    1.2000    1.0000</a:t>
            </a:r>
          </a:p>
          <a:p>
            <a:pPr marL="800100" lvl="2" indent="0">
              <a:buNone/>
            </a:pPr>
            <a:r>
              <a:rPr lang="fr-FR" sz="1600" dirty="0">
                <a:latin typeface="Consolas" panose="020B0609020204030204" pitchFamily="49" charset="0"/>
              </a:rPr>
              <a:t>       12.2500    3.5000    1.0000</a:t>
            </a:r>
          </a:p>
          <a:p>
            <a:pPr lvl="1"/>
            <a:endParaRPr lang="en-US" dirty="0">
              <a:solidFill>
                <a:prstClr val="white"/>
              </a:solidFill>
            </a:endParaRPr>
          </a:p>
          <a:p>
            <a:pPr lvl="1"/>
            <a:r>
              <a:rPr lang="en-US" dirty="0">
                <a:solidFill>
                  <a:prstClr val="white"/>
                </a:solidFill>
              </a:rPr>
              <a:t>This matrix is called the </a:t>
            </a:r>
            <a:r>
              <a:rPr lang="en-US" i="1" dirty="0" err="1">
                <a:solidFill>
                  <a:prstClr val="white"/>
                </a:solidFill>
              </a:rPr>
              <a:t>Vandermonde</a:t>
            </a:r>
            <a:r>
              <a:rPr lang="en-US" i="1" dirty="0">
                <a:solidFill>
                  <a:prstClr val="white"/>
                </a:solidFill>
              </a:rPr>
              <a:t> </a:t>
            </a:r>
            <a:r>
              <a:rPr lang="en-US" dirty="0">
                <a:solidFill>
                  <a:prstClr val="white"/>
                </a:solidFill>
              </a:rPr>
              <a:t>matrix</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a:extLst>
              <a:ext uri="{FF2B5EF4-FFF2-40B4-BE49-F238E27FC236}">
                <a16:creationId xmlns:a16="http://schemas.microsoft.com/office/drawing/2014/main" id="{77BB5CA0-B953-47B5-A47A-25F85778379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51065727"/>
      </p:ext>
    </p:extLst>
  </p:cSld>
  <p:clrMapOvr>
    <a:masterClrMapping/>
  </p:clrMapOvr>
  <mc:AlternateContent xmlns:mc="http://schemas.openxmlformats.org/markup-compatibility/2006" xmlns:p14="http://schemas.microsoft.com/office/powerpoint/2010/main">
    <mc:Choice Requires="p14">
      <p:transition spd="slow" p14:dur="2000" advTm="52227"/>
    </mc:Choice>
    <mc:Fallback xmlns="">
      <p:transition spd="slow" advTm="5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Remember, however, just because the determinant is</a:t>
            </a:r>
            <a:br>
              <a:rPr lang="en-US" dirty="0"/>
            </a:br>
            <a:r>
              <a:rPr lang="en-US" dirty="0"/>
              <a:t>non-zero does not mean we can find the solution </a:t>
            </a:r>
            <a:br>
              <a:rPr lang="en-US" dirty="0"/>
            </a:br>
            <a:r>
              <a:rPr lang="en-US" dirty="0"/>
              <a:t>numerically</a:t>
            </a:r>
            <a:endParaRPr lang="en-US" dirty="0">
              <a:latin typeface="Times New Roman" panose="02020603050405020304" pitchFamily="18" charset="0"/>
            </a:endParaRPr>
          </a:p>
          <a:p>
            <a:pPr lvl="1"/>
            <a:r>
              <a:rPr lang="en-US" dirty="0"/>
              <a:t>Suppose the three points were</a:t>
            </a:r>
            <a:r>
              <a:rPr lang="en-US" dirty="0">
                <a:latin typeface="Times New Roman" panose="02020603050405020304" pitchFamily="18" charset="0"/>
              </a:rPr>
              <a:t> 0, 0.001 </a:t>
            </a:r>
            <a:r>
              <a:rPr lang="en-US" dirty="0"/>
              <a:t>and</a:t>
            </a:r>
            <a:r>
              <a:rPr lang="en-US" dirty="0">
                <a:latin typeface="Times New Roman" panose="02020603050405020304" pitchFamily="18" charset="0"/>
              </a:rPr>
              <a:t> 100:</a:t>
            </a: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marL="914400" lvl="2" indent="0">
              <a:buNone/>
            </a:pPr>
            <a:r>
              <a:rPr lang="en-US" sz="1600" dirty="0">
                <a:latin typeface="Consolas" panose="020B0609020204030204" pitchFamily="49" charset="0"/>
              </a:rPr>
              <a:t>&gt;&gt; V = </a:t>
            </a:r>
            <a:r>
              <a:rPr lang="en-US" sz="1600" dirty="0" err="1">
                <a:latin typeface="Consolas" panose="020B0609020204030204" pitchFamily="49" charset="0"/>
              </a:rPr>
              <a:t>vander</a:t>
            </a:r>
            <a:r>
              <a:rPr lang="en-US" sz="1600" dirty="0">
                <a:latin typeface="Consolas" panose="020B0609020204030204" pitchFamily="49" charset="0"/>
              </a:rPr>
              <a:t>( [0 0.001 100]' )</a:t>
            </a:r>
          </a:p>
          <a:p>
            <a:pPr marL="914400" lvl="2" indent="0">
              <a:buNone/>
            </a:pPr>
            <a:r>
              <a:rPr lang="en-US" sz="1600" dirty="0">
                <a:latin typeface="Consolas" panose="020B0609020204030204" pitchFamily="49" charset="0"/>
              </a:rPr>
              <a:t>       0             0             1</a:t>
            </a:r>
          </a:p>
          <a:p>
            <a:pPr marL="914400" lvl="2" indent="0">
              <a:buNone/>
            </a:pPr>
            <a:r>
              <a:rPr lang="en-US" sz="1600" dirty="0">
                <a:latin typeface="Consolas" panose="020B0609020204030204" pitchFamily="49" charset="0"/>
              </a:rPr>
              <a:t>       0.000001      0.001         1</a:t>
            </a:r>
          </a:p>
          <a:p>
            <a:pPr marL="914400" lvl="2" indent="0">
              <a:buNone/>
            </a:pPr>
            <a:r>
              <a:rPr lang="en-US" sz="1600" dirty="0">
                <a:latin typeface="Consolas" panose="020B0609020204030204" pitchFamily="49" charset="0"/>
              </a:rPr>
              <a:t>   10000           100             1</a:t>
            </a:r>
          </a:p>
          <a:p>
            <a:pPr marL="914400" lvl="2" indent="0">
              <a:buNone/>
            </a:pPr>
            <a:r>
              <a:rPr lang="en-US" sz="1600" dirty="0">
                <a:latin typeface="Consolas" panose="020B0609020204030204" pitchFamily="49" charset="0"/>
              </a:rPr>
              <a:t>&gt;&gt; det( V )</a:t>
            </a:r>
          </a:p>
          <a:p>
            <a:pPr marL="914400" lvl="2" indent="0">
              <a:buNone/>
            </a:pPr>
            <a:r>
              <a:rPr lang="en-US" sz="1600" dirty="0">
                <a:latin typeface="Consolas" panose="020B0609020204030204" pitchFamily="49" charset="0"/>
              </a:rPr>
              <a:t>    -9.9999</a:t>
            </a:r>
          </a:p>
          <a:p>
            <a:pPr marL="914400" lvl="2" indent="0">
              <a:buNone/>
            </a:pPr>
            <a:r>
              <a:rPr lang="en-US" sz="1600" dirty="0">
                <a:latin typeface="Consolas" panose="020B0609020204030204" pitchFamily="49" charset="0"/>
              </a:rPr>
              <a:t>&gt;&gt; </a:t>
            </a:r>
            <a:r>
              <a:rPr lang="en-US" sz="1600" dirty="0" err="1">
                <a:latin typeface="Consolas" panose="020B0609020204030204" pitchFamily="49" charset="0"/>
              </a:rPr>
              <a:t>cond</a:t>
            </a:r>
            <a:r>
              <a:rPr lang="en-US" sz="1600" dirty="0">
                <a:latin typeface="Consolas" panose="020B0609020204030204" pitchFamily="49" charset="0"/>
              </a:rPr>
              <a:t>( V )</a:t>
            </a:r>
          </a:p>
          <a:p>
            <a:pPr marL="914400" lvl="2" indent="0">
              <a:buNone/>
            </a:pPr>
            <a:r>
              <a:rPr lang="en-US" sz="1600" dirty="0">
                <a:latin typeface="Consolas" panose="020B0609020204030204" pitchFamily="49" charset="0"/>
              </a:rPr>
              <a:t>     14143693.10488148</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9" name="Object 8">
            <a:extLst>
              <a:ext uri="{FF2B5EF4-FFF2-40B4-BE49-F238E27FC236}">
                <a16:creationId xmlns:a16="http://schemas.microsoft.com/office/drawing/2014/main" id="{A38C2F2E-D11A-46A1-A7C2-EEC7DEB2D548}"/>
              </a:ext>
            </a:extLst>
          </p:cNvPr>
          <p:cNvGraphicFramePr>
            <a:graphicFrameLocks noChangeAspect="1"/>
          </p:cNvGraphicFramePr>
          <p:nvPr>
            <p:extLst>
              <p:ext uri="{D42A27DB-BD31-4B8C-83A1-F6EECF244321}">
                <p14:modId xmlns:p14="http://schemas.microsoft.com/office/powerpoint/2010/main" val="703140689"/>
              </p:ext>
            </p:extLst>
          </p:nvPr>
        </p:nvGraphicFramePr>
        <p:xfrm>
          <a:off x="2956718" y="3034659"/>
          <a:ext cx="3535363" cy="1338263"/>
        </p:xfrm>
        <a:graphic>
          <a:graphicData uri="http://schemas.openxmlformats.org/presentationml/2006/ole">
            <mc:AlternateContent xmlns:mc="http://schemas.openxmlformats.org/markup-compatibility/2006">
              <mc:Choice xmlns:v="urn:schemas-microsoft-com:vml" Requires="v">
                <p:oleObj spid="_x0000_s7173" name="Equation" r:id="rId6" imgW="1587240" imgH="596880" progId="Equation.DSMT4">
                  <p:embed/>
                </p:oleObj>
              </mc:Choice>
              <mc:Fallback>
                <p:oleObj name="Equation" r:id="rId6" imgW="1587240" imgH="596880" progId="Equation.DSMT4">
                  <p:embed/>
                  <p:pic>
                    <p:nvPicPr>
                      <p:cNvPr id="9" name="Object 8">
                        <a:extLst>
                          <a:ext uri="{FF2B5EF4-FFF2-40B4-BE49-F238E27FC236}">
                            <a16:creationId xmlns:a16="http://schemas.microsoft.com/office/drawing/2014/main" id="{A38C2F2E-D11A-46A1-A7C2-EEC7DEB2D548}"/>
                          </a:ext>
                        </a:extLst>
                      </p:cNvPr>
                      <p:cNvPicPr/>
                      <p:nvPr/>
                    </p:nvPicPr>
                    <p:blipFill>
                      <a:blip r:embed="rId7"/>
                      <a:stretch>
                        <a:fillRect/>
                      </a:stretch>
                    </p:blipFill>
                    <p:spPr>
                      <a:xfrm>
                        <a:off x="2956718" y="3034659"/>
                        <a:ext cx="3535363" cy="1338263"/>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D42943EE-B271-45DD-8D6E-46C7873BE8F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85592478"/>
      </p:ext>
    </p:extLst>
  </p:cSld>
  <p:clrMapOvr>
    <a:masterClrMapping/>
  </p:clrMapOvr>
  <mc:AlternateContent xmlns:mc="http://schemas.openxmlformats.org/markup-compatibility/2006" xmlns:p14="http://schemas.microsoft.com/office/powerpoint/2010/main">
    <mc:Choice Requires="p14">
      <p:transition spd="slow" p14:dur="2000" advTm="121122"/>
    </mc:Choice>
    <mc:Fallback xmlns="">
      <p:transition spd="slow" advTm="12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Equally spaced numbers result in a smaller condition number:</a:t>
            </a:r>
            <a:endParaRPr lang="en-US" dirty="0">
              <a:latin typeface="Times New Roman" panose="02020603050405020304" pitchFamily="18" charset="0"/>
            </a:endParaRPr>
          </a:p>
          <a:p>
            <a:pPr marL="914400" lvl="2" indent="0">
              <a:buNone/>
            </a:pPr>
            <a:r>
              <a:rPr lang="en-US" sz="1600" dirty="0">
                <a:latin typeface="Consolas" panose="020B0609020204030204" pitchFamily="49" charset="0"/>
              </a:rPr>
              <a:t>&gt;&gt; </a:t>
            </a:r>
            <a:r>
              <a:rPr lang="en-US" sz="1600" dirty="0" err="1">
                <a:latin typeface="Consolas" panose="020B0609020204030204" pitchFamily="49" charset="0"/>
              </a:rPr>
              <a:t>cond</a:t>
            </a:r>
            <a:r>
              <a:rPr lang="en-US" sz="1600" dirty="0">
                <a:latin typeface="Consolas" panose="020B0609020204030204" pitchFamily="49" charset="0"/>
              </a:rPr>
              <a:t>( </a:t>
            </a:r>
            <a:r>
              <a:rPr lang="en-US" sz="1600" dirty="0" err="1">
                <a:latin typeface="Consolas" panose="020B0609020204030204" pitchFamily="49" charset="0"/>
              </a:rPr>
              <a:t>vander</a:t>
            </a:r>
            <a:r>
              <a:rPr lang="en-US" sz="1600" dirty="0">
                <a:latin typeface="Consolas" panose="020B0609020204030204" pitchFamily="49" charset="0"/>
              </a:rPr>
              <a:t>( [0 1 2] ) )</a:t>
            </a:r>
          </a:p>
          <a:p>
            <a:pPr marL="914400" lvl="2" indent="0">
              <a:buNone/>
            </a:pPr>
            <a:r>
              <a:rPr lang="en-US" sz="1600" dirty="0">
                <a:latin typeface="Consolas" panose="020B0609020204030204" pitchFamily="49" charset="0"/>
              </a:rPr>
              <a:t>     13.9125</a:t>
            </a:r>
          </a:p>
          <a:p>
            <a:pPr marL="914400" lvl="2" indent="0">
              <a:buNone/>
            </a:pPr>
            <a:r>
              <a:rPr lang="en-US" sz="1600" dirty="0">
                <a:latin typeface="Consolas" panose="020B0609020204030204" pitchFamily="49" charset="0"/>
              </a:rPr>
              <a:t>&gt;&gt; </a:t>
            </a:r>
            <a:r>
              <a:rPr lang="en-US" sz="1600" dirty="0" err="1">
                <a:latin typeface="Consolas" panose="020B0609020204030204" pitchFamily="49" charset="0"/>
              </a:rPr>
              <a:t>cond</a:t>
            </a:r>
            <a:r>
              <a:rPr lang="en-US" sz="1600" dirty="0">
                <a:latin typeface="Consolas" panose="020B0609020204030204" pitchFamily="49" charset="0"/>
              </a:rPr>
              <a:t>( </a:t>
            </a:r>
            <a:r>
              <a:rPr lang="en-US" sz="1600" dirty="0" err="1">
                <a:latin typeface="Consolas" panose="020B0609020204030204" pitchFamily="49" charset="0"/>
              </a:rPr>
              <a:t>vander</a:t>
            </a:r>
            <a:r>
              <a:rPr lang="en-US" sz="1600" dirty="0">
                <a:latin typeface="Consolas" panose="020B0609020204030204" pitchFamily="49" charset="0"/>
              </a:rPr>
              <a:t>( [0 0.9 2] ) )</a:t>
            </a:r>
          </a:p>
          <a:p>
            <a:pPr marL="914400" lvl="2" indent="0">
              <a:buNone/>
            </a:pPr>
            <a:r>
              <a:rPr lang="en-US" sz="1600" dirty="0">
                <a:latin typeface="Consolas" panose="020B0609020204030204" pitchFamily="49" charset="0"/>
              </a:rPr>
              <a:t>     14.0740</a:t>
            </a:r>
          </a:p>
          <a:p>
            <a:pPr marL="914400" lvl="2" indent="0">
              <a:buNone/>
            </a:pPr>
            <a:r>
              <a:rPr lang="en-US" sz="1600" dirty="0">
                <a:latin typeface="Consolas" panose="020B0609020204030204" pitchFamily="49" charset="0"/>
              </a:rPr>
              <a:t>&gt;&gt; </a:t>
            </a:r>
            <a:r>
              <a:rPr lang="en-US" sz="1600" dirty="0" err="1">
                <a:latin typeface="Consolas" panose="020B0609020204030204" pitchFamily="49" charset="0"/>
              </a:rPr>
              <a:t>cond</a:t>
            </a:r>
            <a:r>
              <a:rPr lang="en-US" sz="1600" dirty="0">
                <a:latin typeface="Consolas" panose="020B0609020204030204" pitchFamily="49" charset="0"/>
              </a:rPr>
              <a:t>( </a:t>
            </a:r>
            <a:r>
              <a:rPr lang="en-US" sz="1600" dirty="0" err="1">
                <a:latin typeface="Consolas" panose="020B0609020204030204" pitchFamily="49" charset="0"/>
              </a:rPr>
              <a:t>vander</a:t>
            </a:r>
            <a:r>
              <a:rPr lang="en-US" sz="1600" dirty="0">
                <a:latin typeface="Consolas" panose="020B0609020204030204" pitchFamily="49" charset="0"/>
              </a:rPr>
              <a:t>( [0 1.1 2] ) )</a:t>
            </a:r>
          </a:p>
          <a:p>
            <a:pPr marL="914400" lvl="2" indent="0">
              <a:buNone/>
            </a:pPr>
            <a:r>
              <a:rPr lang="en-US" sz="1600" dirty="0">
                <a:latin typeface="Consolas" panose="020B0609020204030204" pitchFamily="49" charset="0"/>
              </a:rPr>
              <a:t>     14.0770</a:t>
            </a:r>
          </a:p>
          <a:p>
            <a:pPr marL="914400" lvl="2" indent="0">
              <a:buNone/>
            </a:pPr>
            <a:r>
              <a:rPr lang="en-US" sz="1600" dirty="0">
                <a:latin typeface="Consolas" panose="020B0609020204030204" pitchFamily="49" charset="0"/>
              </a:rPr>
              <a:t>&gt;&gt; </a:t>
            </a:r>
            <a:r>
              <a:rPr lang="en-US" sz="1600" dirty="0" err="1">
                <a:latin typeface="Consolas" panose="020B0609020204030204" pitchFamily="49" charset="0"/>
              </a:rPr>
              <a:t>cond</a:t>
            </a:r>
            <a:r>
              <a:rPr lang="en-US" sz="1600" dirty="0">
                <a:latin typeface="Consolas" panose="020B0609020204030204" pitchFamily="49" charset="0"/>
              </a:rPr>
              <a:t>( </a:t>
            </a:r>
            <a:r>
              <a:rPr lang="en-US" sz="1600" dirty="0" err="1">
                <a:latin typeface="Consolas" panose="020B0609020204030204" pitchFamily="49" charset="0"/>
              </a:rPr>
              <a:t>vander</a:t>
            </a:r>
            <a:r>
              <a:rPr lang="en-US" sz="1600" dirty="0">
                <a:latin typeface="Consolas" panose="020B0609020204030204" pitchFamily="49" charset="0"/>
              </a:rPr>
              <a:t>( [-1 0 1] ) )</a:t>
            </a:r>
          </a:p>
          <a:p>
            <a:pPr marL="914400" lvl="2" indent="0">
              <a:buNone/>
            </a:pPr>
            <a:r>
              <a:rPr lang="en-US" sz="1600" dirty="0">
                <a:latin typeface="Consolas" panose="020B0609020204030204" pitchFamily="49" charset="0"/>
              </a:rPr>
              <a:t>      3.2255</a:t>
            </a:r>
          </a:p>
          <a:p>
            <a:pPr marL="914400" lvl="2" indent="0">
              <a:buNone/>
            </a:pPr>
            <a:endParaRPr lang="en-US" sz="1600" dirty="0">
              <a:latin typeface="Consolas" panose="020B0609020204030204" pitchFamily="49" charset="0"/>
            </a:endParaRPr>
          </a:p>
          <a:p>
            <a:pPr lvl="1"/>
            <a:r>
              <a:rPr lang="en-US" dirty="0"/>
              <a:t>Fortunately, most engineering data comes from periodically</a:t>
            </a:r>
            <a:br>
              <a:rPr lang="en-US" dirty="0"/>
            </a:br>
            <a:r>
              <a:rPr lang="en-US" dirty="0"/>
              <a:t>sampled sensors, so sampled data will, in general, see have</a:t>
            </a:r>
            <a:br>
              <a:rPr lang="en-US" dirty="0"/>
            </a:br>
            <a:r>
              <a:rPr lang="en-US" i="1" dirty="0">
                <a:latin typeface="Times New Roman" panose="02020603050405020304" pitchFamily="18" charset="0"/>
              </a:rPr>
              <a:t>x</a:t>
            </a:r>
            <a:r>
              <a:rPr lang="en-US" dirty="0"/>
              <a:t>-values that are equally spaced</a:t>
            </a:r>
          </a:p>
          <a:p>
            <a:pPr lvl="2"/>
            <a:r>
              <a:rPr lang="en-US" dirty="0"/>
              <a:t>Actually, they will usually be </a:t>
            </a:r>
            <a:r>
              <a:rPr lang="en-US" i="1" dirty="0" smtClean="0">
                <a:latin typeface="Times New Roman" panose="02020603050405020304" pitchFamily="18" charset="0"/>
              </a:rPr>
              <a:t>t</a:t>
            </a:r>
            <a:r>
              <a:rPr lang="en-US" dirty="0" smtClean="0">
                <a:latin typeface="Times New Roman" panose="02020603050405020304" pitchFamily="18" charset="0"/>
              </a:rPr>
              <a:t>-values</a:t>
            </a:r>
            <a:r>
              <a:rPr lang="en-US" dirty="0" smtClean="0"/>
              <a:t> </a:t>
            </a:r>
            <a:r>
              <a:rPr lang="en-US" dirty="0"/>
              <a:t>as they are samples in time</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10" name="Audio 9">
            <a:hlinkClick r:id="" action="ppaction://media"/>
            <a:extLst>
              <a:ext uri="{FF2B5EF4-FFF2-40B4-BE49-F238E27FC236}">
                <a16:creationId xmlns:a16="http://schemas.microsoft.com/office/drawing/2014/main" id="{DE9F5C10-FF85-4981-A151-CFA34F7D581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581883" y="6268641"/>
            <a:ext cx="458032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don’t have to know why or prove that equally-spaced</a:t>
            </a:r>
          </a:p>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points result in smaller condition numbers</a:t>
            </a:r>
            <a:endParaRPr lang="en-CA" sz="11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643" y="6322186"/>
            <a:ext cx="396241" cy="399289"/>
          </a:xfrm>
          <a:prstGeom prst="rect">
            <a:avLst/>
          </a:prstGeom>
        </p:spPr>
      </p:pic>
    </p:spTree>
    <p:custDataLst>
      <p:tags r:id="rId1"/>
    </p:custDataLst>
    <p:extLst>
      <p:ext uri="{BB962C8B-B14F-4D97-AF65-F5344CB8AC3E}">
        <p14:creationId xmlns:p14="http://schemas.microsoft.com/office/powerpoint/2010/main" val="4089845896"/>
      </p:ext>
    </p:extLst>
  </p:cSld>
  <p:clrMapOvr>
    <a:masterClrMapping/>
  </p:clrMapOvr>
  <mc:AlternateContent xmlns:mc="http://schemas.openxmlformats.org/markup-compatibility/2006" xmlns:p14="http://schemas.microsoft.com/office/powerpoint/2010/main">
    <mc:Choice Requires="p14">
      <p:transition spd="slow" p14:dur="2000" advTm="118841"/>
    </mc:Choice>
    <mc:Fallback xmlns="">
      <p:transition spd="slow" advTm="11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interpolation</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t>Theorem</a:t>
            </a:r>
          </a:p>
          <a:p>
            <a:pPr marL="0" indent="0">
              <a:buNone/>
            </a:pPr>
            <a:r>
              <a:rPr lang="en-US" dirty="0"/>
              <a:t>	Given </a:t>
            </a:r>
            <a:r>
              <a:rPr lang="en-US" i="1" dirty="0">
                <a:latin typeface="Times New Roman" panose="02020603050405020304" pitchFamily="18" charset="0"/>
              </a:rPr>
              <a:t>n</a:t>
            </a:r>
            <a:r>
              <a:rPr lang="en-US" dirty="0"/>
              <a:t> points</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latin typeface="Times New Roman" panose="02020603050405020304" pitchFamily="18" charset="0"/>
              </a:rPr>
              <a:t>, </a:t>
            </a:r>
            <a:r>
              <a:rPr lang="en-US" i="1" dirty="0" err="1">
                <a:latin typeface="Times New Roman" panose="02020603050405020304" pitchFamily="18" charset="0"/>
              </a:rPr>
              <a:t>y</a:t>
            </a:r>
            <a:r>
              <a:rPr lang="en-US" i="1" baseline="-25000" dirty="0" err="1">
                <a:latin typeface="Times New Roman" panose="02020603050405020304" pitchFamily="18" charset="0"/>
              </a:rPr>
              <a:t>n</a:t>
            </a:r>
            <a:r>
              <a:rPr lang="en-US" dirty="0">
                <a:latin typeface="Times New Roman" panose="02020603050405020304" pitchFamily="18" charset="0"/>
              </a:rPr>
              <a:t>)</a:t>
            </a:r>
            <a:r>
              <a:rPr lang="en-US" dirty="0"/>
              <a:t> with all</a:t>
            </a: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-v</a:t>
            </a:r>
            <a:r>
              <a:rPr lang="en-US" dirty="0"/>
              <a:t>alues being</a:t>
            </a:r>
            <a:br>
              <a:rPr lang="en-US" dirty="0"/>
            </a:br>
            <a:r>
              <a:rPr lang="en-US" dirty="0"/>
              <a:t>	distinct, there exists a unique polynomial</a:t>
            </a:r>
            <a:endParaRPr lang="en-US" dirty="0">
              <a:latin typeface="Times New Roman" panose="02020603050405020304" pitchFamily="18" charset="0"/>
            </a:endParaRPr>
          </a:p>
          <a:p>
            <a:pPr marL="0" indent="0" algn="ctr">
              <a:buNone/>
            </a:pPr>
            <a:r>
              <a:rPr lang="en-US" i="1" dirty="0">
                <a:latin typeface="Times New Roman" panose="02020603050405020304" pitchFamily="18" charset="0"/>
              </a:rPr>
              <a:t>a</a:t>
            </a:r>
            <a:r>
              <a:rPr lang="en-US" i="1" baseline="-25000" dirty="0">
                <a:latin typeface="Times New Roman" panose="02020603050405020304" pitchFamily="18" charset="0"/>
              </a:rPr>
              <a:t>n</a:t>
            </a:r>
            <a:r>
              <a:rPr lang="en-US" baseline="-25000" dirty="0">
                <a:latin typeface="Times New Roman" panose="02020603050405020304" pitchFamily="18" charset="0"/>
              </a:rPr>
              <a:t>–1</a:t>
            </a:r>
            <a:r>
              <a:rPr lang="en-US" i="1" dirty="0">
                <a:latin typeface="Times New Roman" panose="02020603050405020304" pitchFamily="18" charset="0"/>
              </a:rPr>
              <a:t>x</a:t>
            </a:r>
            <a:r>
              <a:rPr lang="en-US" i="1" baseline="30000" dirty="0">
                <a:latin typeface="Times New Roman" panose="02020603050405020304" pitchFamily="18" charset="0"/>
              </a:rPr>
              <a:t>n</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i="1" baseline="-25000" dirty="0">
                <a:latin typeface="Times New Roman" panose="02020603050405020304" pitchFamily="18" charset="0"/>
              </a:rPr>
              <a:t>n</a:t>
            </a:r>
            <a:r>
              <a:rPr lang="en-US" baseline="-25000" dirty="0">
                <a:latin typeface="Times New Roman" panose="02020603050405020304" pitchFamily="18" charset="0"/>
              </a:rPr>
              <a:t>–2</a:t>
            </a:r>
            <a:r>
              <a:rPr lang="en-US" i="1" dirty="0">
                <a:latin typeface="Times New Roman" panose="02020603050405020304" pitchFamily="18" charset="0"/>
              </a:rPr>
              <a:t>x</a:t>
            </a:r>
            <a:r>
              <a:rPr lang="en-US" i="1" baseline="30000" dirty="0">
                <a:latin typeface="Times New Roman" panose="02020603050405020304" pitchFamily="18" charset="0"/>
              </a:rPr>
              <a:t>n</a:t>
            </a:r>
            <a:r>
              <a:rPr lang="en-US" baseline="30000" dirty="0">
                <a:latin typeface="Times New Roman" panose="02020603050405020304" pitchFamily="18" charset="0"/>
              </a:rPr>
              <a:t>–2</a:t>
            </a:r>
            <a:r>
              <a:rPr lang="en-US" dirty="0">
                <a:latin typeface="Times New Roman" panose="02020603050405020304" pitchFamily="18" charset="0"/>
              </a:rPr>
              <a:t> + </a:t>
            </a:r>
            <a:r>
              <a:rPr lang="en-US" dirty="0"/>
              <a:t>···</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1</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endParaRPr lang="en-US" dirty="0">
              <a:latin typeface="Times New Roman" panose="02020603050405020304" pitchFamily="18" charset="0"/>
            </a:endParaRPr>
          </a:p>
          <a:p>
            <a:pPr marL="0" indent="0">
              <a:buNone/>
            </a:pPr>
            <a:r>
              <a:rPr lang="en-US" dirty="0">
                <a:latin typeface="Times New Roman" panose="02020603050405020304" pitchFamily="18" charset="0"/>
              </a:rPr>
              <a:t>	</a:t>
            </a:r>
            <a:r>
              <a:rPr lang="en-US" dirty="0"/>
              <a:t>of degree </a:t>
            </a:r>
            <a:r>
              <a:rPr lang="en-US" i="1" dirty="0">
                <a:latin typeface="Times New Roman" panose="02020603050405020304" pitchFamily="18" charset="0"/>
              </a:rPr>
              <a:t>n</a:t>
            </a:r>
            <a:r>
              <a:rPr lang="en-US" dirty="0">
                <a:latin typeface="Times New Roman" panose="02020603050405020304" pitchFamily="18" charset="0"/>
              </a:rPr>
              <a:t> – 1</a:t>
            </a:r>
            <a:r>
              <a:rPr lang="en-US" dirty="0"/>
              <a:t> that passes through all </a:t>
            </a:r>
            <a:r>
              <a:rPr lang="en-US" i="1" dirty="0">
                <a:latin typeface="Times New Roman" panose="02020603050405020304" pitchFamily="18" charset="0"/>
              </a:rPr>
              <a:t>n</a:t>
            </a:r>
            <a:r>
              <a:rPr lang="en-US" dirty="0"/>
              <a:t> points.</a:t>
            </a:r>
          </a:p>
          <a:p>
            <a:pPr marL="0" indent="0">
              <a:buNone/>
            </a:pPr>
            <a:r>
              <a:rPr lang="en-US" dirty="0"/>
              <a:t>Proof:</a:t>
            </a:r>
          </a:p>
          <a:p>
            <a:pPr marL="0" indent="0">
              <a:buNone/>
            </a:pPr>
            <a:r>
              <a:rPr lang="en-US" dirty="0"/>
              <a:t>	The proof is constructive.</a:t>
            </a:r>
          </a:p>
          <a:p>
            <a:pPr marL="0" indent="0">
              <a:buNone/>
            </a:pPr>
            <a:r>
              <a:rPr lang="en-US" dirty="0"/>
              <a:t>	The system of linear equations is as follows:</a:t>
            </a:r>
          </a:p>
          <a:p>
            <a:pPr marL="0" indent="0">
              <a:buNone/>
            </a:pPr>
            <a:r>
              <a:rPr lang="en-US" dirty="0"/>
              <a:t>	 </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11" name="Object 10">
            <a:extLst>
              <a:ext uri="{FF2B5EF4-FFF2-40B4-BE49-F238E27FC236}">
                <a16:creationId xmlns:a16="http://schemas.microsoft.com/office/drawing/2014/main" id="{06BF9DB3-465B-4644-8086-662D2CFBB84E}"/>
              </a:ext>
            </a:extLst>
          </p:cNvPr>
          <p:cNvGraphicFramePr>
            <a:graphicFrameLocks noChangeAspect="1"/>
          </p:cNvGraphicFramePr>
          <p:nvPr>
            <p:extLst>
              <p:ext uri="{D42A27DB-BD31-4B8C-83A1-F6EECF244321}">
                <p14:modId xmlns:p14="http://schemas.microsoft.com/office/powerpoint/2010/main" val="3016828984"/>
              </p:ext>
            </p:extLst>
          </p:nvPr>
        </p:nvGraphicFramePr>
        <p:xfrm>
          <a:off x="2201163" y="4642068"/>
          <a:ext cx="4892675" cy="2249488"/>
        </p:xfrm>
        <a:graphic>
          <a:graphicData uri="http://schemas.openxmlformats.org/presentationml/2006/ole">
            <mc:AlternateContent xmlns:mc="http://schemas.openxmlformats.org/markup-compatibility/2006">
              <mc:Choice xmlns:v="urn:schemas-microsoft-com:vml" Requires="v">
                <p:oleObj spid="_x0000_s8197" name="Equation" r:id="rId6" imgW="2197080" imgH="1002960" progId="Equation.DSMT4">
                  <p:embed/>
                </p:oleObj>
              </mc:Choice>
              <mc:Fallback>
                <p:oleObj name="Equation" r:id="rId6" imgW="2197080" imgH="1002960" progId="Equation.DSMT4">
                  <p:embed/>
                  <p:pic>
                    <p:nvPicPr>
                      <p:cNvPr id="10" name="Object 9">
                        <a:extLst>
                          <a:ext uri="{FF2B5EF4-FFF2-40B4-BE49-F238E27FC236}">
                            <a16:creationId xmlns:a16="http://schemas.microsoft.com/office/drawing/2014/main" id="{CB0B82D6-8691-4967-A2BE-7899527C7F1A}"/>
                          </a:ext>
                        </a:extLst>
                      </p:cNvPr>
                      <p:cNvPicPr/>
                      <p:nvPr/>
                    </p:nvPicPr>
                    <p:blipFill>
                      <a:blip r:embed="rId7"/>
                      <a:stretch>
                        <a:fillRect/>
                      </a:stretch>
                    </p:blipFill>
                    <p:spPr>
                      <a:xfrm>
                        <a:off x="2201163" y="4642068"/>
                        <a:ext cx="4892675" cy="2249488"/>
                      </a:xfrm>
                      <a:prstGeom prst="rect">
                        <a:avLst/>
                      </a:prstGeom>
                    </p:spPr>
                  </p:pic>
                </p:oleObj>
              </mc:Fallback>
            </mc:AlternateContent>
          </a:graphicData>
        </a:graphic>
      </p:graphicFrame>
      <p:pic>
        <p:nvPicPr>
          <p:cNvPr id="12" name="Audio 11">
            <a:hlinkClick r:id="" action="ppaction://media"/>
            <a:extLst>
              <a:ext uri="{FF2B5EF4-FFF2-40B4-BE49-F238E27FC236}">
                <a16:creationId xmlns:a16="http://schemas.microsoft.com/office/drawing/2014/main" id="{BB74079F-4949-4F13-BBE8-9344BC48B94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97034811"/>
      </p:ext>
    </p:extLst>
  </p:cSld>
  <p:clrMapOvr>
    <a:masterClrMapping/>
  </p:clrMapOvr>
  <mc:AlternateContent xmlns:mc="http://schemas.openxmlformats.org/markup-compatibility/2006" xmlns:p14="http://schemas.microsoft.com/office/powerpoint/2010/main">
    <mc:Choice Requires="p14">
      <p:transition spd="slow" p14:dur="2000" advTm="49418"/>
    </mc:Choice>
    <mc:Fallback xmlns="">
      <p:transition spd="slow" advTm="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interpolation</a:t>
            </a:r>
            <a:endParaRPr lang="en-CA" dirty="0"/>
          </a:p>
        </p:txBody>
      </p:sp>
      <p:sp>
        <p:nvSpPr>
          <p:cNvPr id="3" name="Content Placeholder 2"/>
          <p:cNvSpPr>
            <a:spLocks noGrp="1"/>
          </p:cNvSpPr>
          <p:nvPr>
            <p:ph idx="1"/>
          </p:nvPr>
        </p:nvSpPr>
        <p:spPr>
          <a:xfrm>
            <a:off x="457200" y="1600200"/>
            <a:ext cx="8534400" cy="4525963"/>
          </a:xfrm>
        </p:spPr>
        <p:txBody>
          <a:bodyPr/>
          <a:lstStyle/>
          <a:p>
            <a:pPr marL="0" indent="0">
              <a:buNone/>
            </a:pPr>
            <a:r>
              <a:rPr lang="en-US" dirty="0">
                <a:latin typeface="Times New Roman" panose="02020603050405020304" pitchFamily="18" charset="0"/>
              </a:rPr>
              <a:t>	Now, normally, one cannot use the determinant to determine</a:t>
            </a:r>
            <a:br>
              <a:rPr lang="en-US" dirty="0">
                <a:latin typeface="Times New Roman" panose="02020603050405020304" pitchFamily="18" charset="0"/>
              </a:rPr>
            </a:br>
            <a:r>
              <a:rPr lang="en-US" dirty="0">
                <a:latin typeface="Times New Roman" panose="02020603050405020304" pitchFamily="18" charset="0"/>
              </a:rPr>
              <a:t>	numerically if a matrix is invertible</a:t>
            </a:r>
          </a:p>
          <a:p>
            <a:pPr marL="0" indent="0">
              <a:buNone/>
            </a:pPr>
            <a:r>
              <a:rPr lang="en-US" dirty="0">
                <a:latin typeface="Times New Roman" panose="02020603050405020304" pitchFamily="18" charset="0"/>
              </a:rPr>
              <a:t>	However, with an algebraic matrix, it is possible to use</a:t>
            </a:r>
            <a:br>
              <a:rPr lang="en-US" dirty="0">
                <a:latin typeface="Times New Roman" panose="02020603050405020304" pitchFamily="18" charset="0"/>
              </a:rPr>
            </a:br>
            <a:r>
              <a:rPr lang="en-US" dirty="0">
                <a:latin typeface="Times New Roman" panose="02020603050405020304" pitchFamily="18" charset="0"/>
              </a:rPr>
              <a:t>	induction to deduce that the determinant of the matrix is</a:t>
            </a:r>
          </a:p>
          <a:p>
            <a:pPr marL="0" indent="0">
              <a:buNone/>
            </a:pPr>
            <a:endParaRPr lang="en-US" sz="2000" dirty="0">
              <a:latin typeface="Times New Roman" panose="02020603050405020304" pitchFamily="18" charset="0"/>
            </a:endParaRPr>
          </a:p>
          <a:p>
            <a:pPr marL="0" indent="0">
              <a:buNone/>
            </a:pPr>
            <a:endParaRPr lang="en-US" sz="2000" dirty="0">
              <a:latin typeface="Times New Roman" panose="02020603050405020304" pitchFamily="18" charset="0"/>
            </a:endParaRPr>
          </a:p>
          <a:p>
            <a:pPr marL="0" indent="0">
              <a:buNone/>
            </a:pPr>
            <a:endParaRPr lang="en-US" sz="2000" dirty="0">
              <a:latin typeface="Times New Roman" panose="02020603050405020304" pitchFamily="18" charset="0"/>
            </a:endParaRPr>
          </a:p>
          <a:p>
            <a:pPr marL="0" indent="0">
              <a:buNone/>
            </a:pPr>
            <a:endParaRPr lang="en-US" sz="2000" dirty="0">
              <a:latin typeface="Times New Roman" panose="02020603050405020304" pitchFamily="18" charset="0"/>
            </a:endParaRPr>
          </a:p>
          <a:p>
            <a:pPr marL="0" indent="0">
              <a:buNone/>
            </a:pPr>
            <a:endParaRPr lang="en-US" sz="2000" dirty="0">
              <a:latin typeface="Times New Roman" panose="02020603050405020304" pitchFamily="18" charset="0"/>
            </a:endParaRPr>
          </a:p>
          <a:p>
            <a:pPr marL="0" indent="0">
              <a:buNone/>
            </a:pPr>
            <a:r>
              <a:rPr lang="en-US" dirty="0">
                <a:latin typeface="Times New Roman" panose="02020603050405020304" pitchFamily="18" charset="0"/>
              </a:rPr>
              <a:t>	That is, it is the product of all pairwise differences of the</a:t>
            </a:r>
            <a:br>
              <a:rPr lang="en-US" dirty="0">
                <a:latin typeface="Times New Roman" panose="02020603050405020304" pitchFamily="18" charset="0"/>
              </a:rPr>
            </a:br>
            <a:r>
              <a:rPr lang="en-US" dirty="0">
                <a:latin typeface="Times New Roman" panose="02020603050405020304" pitchFamily="18" charset="0"/>
              </a:rPr>
              <a:t>	</a:t>
            </a:r>
            <a:r>
              <a:rPr lang="en-US" i="1" dirty="0">
                <a:latin typeface="Times New Roman" panose="02020603050405020304" pitchFamily="18" charset="0"/>
              </a:rPr>
              <a:t>x</a:t>
            </a:r>
            <a:r>
              <a:rPr lang="en-US" dirty="0">
                <a:latin typeface="Times New Roman" panose="02020603050405020304" pitchFamily="18" charset="0"/>
              </a:rPr>
              <a:t> values.</a:t>
            </a:r>
          </a:p>
          <a:p>
            <a:pPr marL="0" indent="0">
              <a:buNone/>
            </a:pPr>
            <a:r>
              <a:rPr lang="en-US" dirty="0">
                <a:latin typeface="Times New Roman" panose="02020603050405020304" pitchFamily="18" charset="0"/>
              </a:rPr>
              <a:t>	If all </a:t>
            </a:r>
            <a:r>
              <a:rPr lang="en-US" i="1" dirty="0">
                <a:latin typeface="Times New Roman" panose="02020603050405020304" pitchFamily="18" charset="0"/>
              </a:rPr>
              <a:t>x</a:t>
            </a:r>
            <a:r>
              <a:rPr lang="en-US" dirty="0">
                <a:latin typeface="Times New Roman" panose="02020603050405020304" pitchFamily="18" charset="0"/>
              </a:rPr>
              <a:t> values are different, all differences are non-zero</a:t>
            </a:r>
          </a:p>
          <a:p>
            <a:pPr marL="0" indent="0">
              <a:buNone/>
            </a:pPr>
            <a:r>
              <a:rPr lang="en-US" dirty="0">
                <a:latin typeface="Times New Roman" panose="02020603050405020304" pitchFamily="18" charset="0"/>
              </a:rPr>
              <a:t>	Thus the determinant is non-zero, and thus a unique</a:t>
            </a:r>
            <a:br>
              <a:rPr lang="en-US" dirty="0">
                <a:latin typeface="Times New Roman" panose="02020603050405020304" pitchFamily="18" charset="0"/>
              </a:rPr>
            </a:br>
            <a:r>
              <a:rPr lang="en-US" dirty="0">
                <a:latin typeface="Times New Roman" panose="02020603050405020304" pitchFamily="18" charset="0"/>
              </a:rPr>
              <a:t>	solution exists. ▮</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dirty="0"/>
          </a:p>
        </p:txBody>
      </p:sp>
      <p:graphicFrame>
        <p:nvGraphicFramePr>
          <p:cNvPr id="8" name="Object 7">
            <a:extLst>
              <a:ext uri="{FF2B5EF4-FFF2-40B4-BE49-F238E27FC236}">
                <a16:creationId xmlns:a16="http://schemas.microsoft.com/office/drawing/2014/main" id="{14876DE3-32AA-4C8E-907A-25EFE166F565}"/>
              </a:ext>
            </a:extLst>
          </p:cNvPr>
          <p:cNvGraphicFramePr>
            <a:graphicFrameLocks noChangeAspect="1"/>
          </p:cNvGraphicFramePr>
          <p:nvPr>
            <p:extLst>
              <p:ext uri="{D42A27DB-BD31-4B8C-83A1-F6EECF244321}">
                <p14:modId xmlns:p14="http://schemas.microsoft.com/office/powerpoint/2010/main" val="3168248692"/>
              </p:ext>
            </p:extLst>
          </p:nvPr>
        </p:nvGraphicFramePr>
        <p:xfrm>
          <a:off x="2539314" y="3094241"/>
          <a:ext cx="4605062" cy="1859080"/>
        </p:xfrm>
        <a:graphic>
          <a:graphicData uri="http://schemas.openxmlformats.org/presentationml/2006/ole">
            <mc:AlternateContent xmlns:mc="http://schemas.openxmlformats.org/markup-compatibility/2006">
              <mc:Choice xmlns:v="urn:schemas-microsoft-com:vml" Requires="v">
                <p:oleObj spid="_x0000_s9221" name="Equation" r:id="rId6" imgW="2501640" imgH="1002960" progId="Equation.DSMT4">
                  <p:embed/>
                </p:oleObj>
              </mc:Choice>
              <mc:Fallback>
                <p:oleObj name="Equation" r:id="rId6" imgW="2501640" imgH="1002960" progId="Equation.DSMT4">
                  <p:embed/>
                  <p:pic>
                    <p:nvPicPr>
                      <p:cNvPr id="10" name="Object 9">
                        <a:extLst>
                          <a:ext uri="{FF2B5EF4-FFF2-40B4-BE49-F238E27FC236}">
                            <a16:creationId xmlns:a16="http://schemas.microsoft.com/office/drawing/2014/main" id="{CB0B82D6-8691-4967-A2BE-7899527C7F1A}"/>
                          </a:ext>
                        </a:extLst>
                      </p:cNvPr>
                      <p:cNvPicPr/>
                      <p:nvPr/>
                    </p:nvPicPr>
                    <p:blipFill>
                      <a:blip r:embed="rId7"/>
                      <a:stretch>
                        <a:fillRect/>
                      </a:stretch>
                    </p:blipFill>
                    <p:spPr>
                      <a:xfrm>
                        <a:off x="2539314" y="3094241"/>
                        <a:ext cx="4605062" cy="185908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993824F2-3026-429E-B87A-38708436892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10" name="Rectangle 9"/>
          <p:cNvSpPr/>
          <p:nvPr/>
        </p:nvSpPr>
        <p:spPr>
          <a:xfrm>
            <a:off x="4214543" y="6350290"/>
            <a:ext cx="4580321"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You only need to be aware of the theorem;</a:t>
            </a:r>
            <a:b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b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you don’t need to know the proof.</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18303" y="6403835"/>
            <a:ext cx="396241" cy="399289"/>
          </a:xfrm>
          <a:prstGeom prst="rect">
            <a:avLst/>
          </a:prstGeom>
        </p:spPr>
      </p:pic>
    </p:spTree>
    <p:custDataLst>
      <p:tags r:id="rId2"/>
    </p:custDataLst>
    <p:extLst>
      <p:ext uri="{BB962C8B-B14F-4D97-AF65-F5344CB8AC3E}">
        <p14:creationId xmlns:p14="http://schemas.microsoft.com/office/powerpoint/2010/main" val="1180475568"/>
      </p:ext>
    </p:extLst>
  </p:cSld>
  <p:clrMapOvr>
    <a:masterClrMapping/>
  </p:clrMapOvr>
  <mc:AlternateContent xmlns:mc="http://schemas.openxmlformats.org/markup-compatibility/2006" xmlns:p14="http://schemas.microsoft.com/office/powerpoint/2010/main">
    <mc:Choice Requires="p14">
      <p:transition spd="slow" p14:dur="2000" advTm="80066"/>
    </mc:Choice>
    <mc:Fallback xmlns="">
      <p:transition spd="slow" advTm="8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General interpolation</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Once again, having </a:t>
            </a:r>
            <a:r>
              <a:rPr lang="en-US" i="1" dirty="0">
                <a:latin typeface="Times New Roman" panose="02020603050405020304" pitchFamily="18" charset="0"/>
              </a:rPr>
              <a:t>n</a:t>
            </a:r>
            <a:r>
              <a:rPr lang="en-US" dirty="0"/>
              <a:t> points where the </a:t>
            </a:r>
            <a:r>
              <a:rPr lang="en-US" i="1" dirty="0">
                <a:latin typeface="Times New Roman" panose="02020603050405020304" pitchFamily="18" charset="0"/>
              </a:rPr>
              <a:t>x</a:t>
            </a:r>
            <a:r>
              <a:rPr lang="en-US" dirty="0"/>
              <a:t>-values are</a:t>
            </a:r>
            <a:br>
              <a:rPr lang="en-US" dirty="0"/>
            </a:br>
            <a:r>
              <a:rPr lang="en-US" dirty="0"/>
              <a:t>equally spaced tends to have smaller condition numbers</a:t>
            </a:r>
          </a:p>
          <a:p>
            <a:pPr lvl="1"/>
            <a:r>
              <a:rPr lang="en-US" dirty="0"/>
              <a:t>Equally spaced </a:t>
            </a:r>
            <a:r>
              <a:rPr lang="en-US" i="1" dirty="0">
                <a:latin typeface="Times New Roman" panose="02020603050405020304" pitchFamily="18" charset="0"/>
              </a:rPr>
              <a:t>x</a:t>
            </a:r>
            <a:r>
              <a:rPr lang="en-US" dirty="0"/>
              <a:t>-values are not actually </a:t>
            </a:r>
            <a:r>
              <a:rPr lang="en-US" dirty="0" smtClean="0"/>
              <a:t>ideal,</a:t>
            </a:r>
            <a:br>
              <a:rPr lang="en-US" dirty="0" smtClean="0"/>
            </a:br>
            <a:r>
              <a:rPr lang="en-US" dirty="0" smtClean="0"/>
              <a:t>       but </a:t>
            </a:r>
            <a:r>
              <a:rPr lang="en-US" dirty="0"/>
              <a:t>the ideal points are beyond the scope of this point</a:t>
            </a:r>
          </a:p>
          <a:p>
            <a:pPr lvl="1"/>
            <a:r>
              <a:rPr lang="en-US" dirty="0"/>
              <a:t>Also, as mentioned before, these points tend to come from a sensor being periodically sampled</a:t>
            </a:r>
          </a:p>
          <a:p>
            <a:pPr lvl="1"/>
            <a:endParaRPr lang="en-US" dirty="0"/>
          </a:p>
          <a:p>
            <a:r>
              <a:rPr lang="en-US" dirty="0"/>
              <a:t>For example:</a:t>
            </a:r>
          </a:p>
          <a:p>
            <a:pPr marL="800100" lvl="2" indent="0">
              <a:buNone/>
            </a:pPr>
            <a:r>
              <a:rPr lang="fr-FR" sz="1600" dirty="0">
                <a:latin typeface="Consolas" panose="020B0609020204030204" pitchFamily="49" charset="0"/>
              </a:rPr>
              <a:t>&gt;&gt; </a:t>
            </a:r>
            <a:r>
              <a:rPr lang="fr-FR" sz="1600" dirty="0" err="1">
                <a:latin typeface="Consolas" panose="020B0609020204030204" pitchFamily="49" charset="0"/>
              </a:rPr>
              <a:t>cond</a:t>
            </a:r>
            <a:r>
              <a:rPr lang="fr-FR" sz="1600" dirty="0">
                <a:latin typeface="Consolas" panose="020B0609020204030204" pitchFamily="49" charset="0"/>
              </a:rPr>
              <a:t>( </a:t>
            </a:r>
            <a:r>
              <a:rPr lang="fr-FR" sz="1600" dirty="0" err="1">
                <a:latin typeface="Consolas" panose="020B0609020204030204" pitchFamily="49" charset="0"/>
              </a:rPr>
              <a:t>vander</a:t>
            </a:r>
            <a:r>
              <a:rPr lang="fr-FR" sz="1600" dirty="0">
                <a:latin typeface="Consolas" panose="020B0609020204030204" pitchFamily="49" charset="0"/>
              </a:rPr>
              <a:t>( [1 2 3 4] ) )</a:t>
            </a:r>
          </a:p>
          <a:p>
            <a:pPr marL="800100" lvl="2" indent="0">
              <a:buNone/>
            </a:pPr>
            <a:r>
              <a:rPr lang="fr-FR" sz="1600" dirty="0">
                <a:latin typeface="Consolas" panose="020B0609020204030204" pitchFamily="49" charset="0"/>
              </a:rPr>
              <a:t>    1171.0</a:t>
            </a:r>
          </a:p>
          <a:p>
            <a:pPr marL="800100" lvl="2" indent="0">
              <a:buNone/>
            </a:pPr>
            <a:r>
              <a:rPr lang="fr-FR" sz="1600" dirty="0">
                <a:latin typeface="Consolas" panose="020B0609020204030204" pitchFamily="49" charset="0"/>
              </a:rPr>
              <a:t>&gt;&gt; </a:t>
            </a:r>
            <a:r>
              <a:rPr lang="fr-FR" sz="1600" dirty="0" err="1">
                <a:latin typeface="Consolas" panose="020B0609020204030204" pitchFamily="49" charset="0"/>
              </a:rPr>
              <a:t>cond</a:t>
            </a:r>
            <a:r>
              <a:rPr lang="fr-FR" sz="1600" dirty="0">
                <a:latin typeface="Consolas" panose="020B0609020204030204" pitchFamily="49" charset="0"/>
              </a:rPr>
              <a:t>( </a:t>
            </a:r>
            <a:r>
              <a:rPr lang="fr-FR" sz="1600" dirty="0" err="1">
                <a:latin typeface="Consolas" panose="020B0609020204030204" pitchFamily="49" charset="0"/>
              </a:rPr>
              <a:t>vander</a:t>
            </a:r>
            <a:r>
              <a:rPr lang="fr-FR" sz="1600" dirty="0">
                <a:latin typeface="Consolas" panose="020B0609020204030204" pitchFamily="49" charset="0"/>
              </a:rPr>
              <a:t>( [1 1.1 3.9 4] ) )</a:t>
            </a:r>
          </a:p>
          <a:p>
            <a:pPr marL="800100" lvl="2" indent="0">
              <a:buNone/>
            </a:pPr>
            <a:r>
              <a:rPr lang="fr-FR" sz="1600" dirty="0">
                <a:latin typeface="Consolas" panose="020B0609020204030204" pitchFamily="49" charset="0"/>
              </a:rPr>
              <a:t>    4932.3</a:t>
            </a:r>
          </a:p>
          <a:p>
            <a:pPr marL="800100" lvl="2" indent="0">
              <a:buNone/>
            </a:pPr>
            <a:r>
              <a:rPr lang="fr-FR" sz="1600" dirty="0">
                <a:latin typeface="Consolas" panose="020B0609020204030204" pitchFamily="49" charset="0"/>
              </a:rPr>
              <a:t>&gt;&gt; </a:t>
            </a:r>
            <a:r>
              <a:rPr lang="fr-FR" sz="1600" dirty="0" err="1">
                <a:latin typeface="Consolas" panose="020B0609020204030204" pitchFamily="49" charset="0"/>
              </a:rPr>
              <a:t>cond</a:t>
            </a:r>
            <a:r>
              <a:rPr lang="fr-FR" sz="1600" dirty="0">
                <a:latin typeface="Consolas" panose="020B0609020204030204" pitchFamily="49" charset="0"/>
              </a:rPr>
              <a:t>( </a:t>
            </a:r>
            <a:r>
              <a:rPr lang="fr-FR" sz="1600" dirty="0" err="1">
                <a:latin typeface="Consolas" panose="020B0609020204030204" pitchFamily="49" charset="0"/>
              </a:rPr>
              <a:t>vander</a:t>
            </a:r>
            <a:r>
              <a:rPr lang="fr-FR" sz="1600" dirty="0">
                <a:latin typeface="Consolas" panose="020B0609020204030204" pitchFamily="49" charset="0"/>
              </a:rPr>
              <a:t>( [-1.5 -0.5 0.5 1.5] ) )</a:t>
            </a:r>
          </a:p>
          <a:p>
            <a:pPr marL="800100" lvl="2" indent="0">
              <a:buNone/>
            </a:pPr>
            <a:r>
              <a:rPr lang="fr-FR" sz="1600" dirty="0">
                <a:latin typeface="Consolas" panose="020B0609020204030204" pitchFamily="49" charset="0"/>
              </a:rPr>
              <a:t>       9.1617</a:t>
            </a:r>
          </a:p>
          <a:p>
            <a:pPr marL="800100" lvl="2" indent="0">
              <a:buNone/>
            </a:pPr>
            <a:r>
              <a:rPr lang="fr-FR" sz="1600" dirty="0">
                <a:latin typeface="Consolas" panose="020B0609020204030204" pitchFamily="49" charset="0"/>
              </a:rPr>
              <a:t>&gt;&gt; </a:t>
            </a:r>
            <a:r>
              <a:rPr lang="fr-FR" sz="1600" dirty="0" err="1">
                <a:latin typeface="Consolas" panose="020B0609020204030204" pitchFamily="49" charset="0"/>
              </a:rPr>
              <a:t>cond</a:t>
            </a:r>
            <a:r>
              <a:rPr lang="fr-FR" sz="1600" dirty="0">
                <a:latin typeface="Consolas" panose="020B0609020204030204" pitchFamily="49" charset="0"/>
              </a:rPr>
              <a:t>( </a:t>
            </a:r>
            <a:r>
              <a:rPr lang="fr-FR" sz="1600" dirty="0" err="1">
                <a:latin typeface="Consolas" panose="020B0609020204030204" pitchFamily="49" charset="0"/>
              </a:rPr>
              <a:t>vander</a:t>
            </a:r>
            <a:r>
              <a:rPr lang="fr-FR" sz="1600" dirty="0">
                <a:latin typeface="Consolas" panose="020B0609020204030204" pitchFamily="49" charset="0"/>
              </a:rPr>
              <a:t>( [-1.5 -0.80233 0.80233 1.5] ) )</a:t>
            </a:r>
          </a:p>
          <a:p>
            <a:pPr marL="800100" lvl="2" indent="0">
              <a:buNone/>
            </a:pPr>
            <a:r>
              <a:rPr lang="fr-FR" sz="1600" dirty="0">
                <a:latin typeface="Consolas" panose="020B0609020204030204" pitchFamily="49" charset="0"/>
              </a:rPr>
              <a:t>       7.3919</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a:extLst>
              <a:ext uri="{FF2B5EF4-FFF2-40B4-BE49-F238E27FC236}">
                <a16:creationId xmlns:a16="http://schemas.microsoft.com/office/drawing/2014/main" id="{AA4B4903-E710-4DD3-96C2-A6E0E4D32D1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5469335"/>
      </p:ext>
    </p:extLst>
  </p:cSld>
  <p:clrMapOvr>
    <a:masterClrMapping/>
  </p:clrMapOvr>
  <mc:AlternateContent xmlns:mc="http://schemas.openxmlformats.org/markup-compatibility/2006" xmlns:p14="http://schemas.microsoft.com/office/powerpoint/2010/main">
    <mc:Choice Requires="p14">
      <p:transition spd="slow" p14:dur="2000" advTm="162584"/>
    </mc:Choice>
    <mc:Fallback xmlns="">
      <p:transition spd="slow" advTm="162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Numeric error</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In the previous example, we discussed how failing to account for floating-point arithmetic may lead to errors in finding solutions to systems of linear equations</a:t>
            </a:r>
          </a:p>
          <a:p>
            <a:pPr lvl="1"/>
            <a:r>
              <a:rPr lang="en-US" dirty="0"/>
              <a:t>Suppose we want to interpolate the points</a:t>
            </a:r>
          </a:p>
          <a:p>
            <a:pPr marL="457200" lvl="1" indent="0" algn="ctr">
              <a:buNone/>
            </a:pPr>
            <a:r>
              <a:rPr lang="en-US" dirty="0">
                <a:latin typeface="Times New Roman" panose="02020603050405020304" pitchFamily="18" charset="0"/>
              </a:rPr>
              <a:t>(0.00001532, 4.545), (2.523, 5.237)</a:t>
            </a:r>
          </a:p>
          <a:p>
            <a:pPr lvl="1"/>
            <a:r>
              <a:rPr lang="en-US" dirty="0"/>
              <a:t>We must therefore solve</a:t>
            </a:r>
          </a:p>
          <a:p>
            <a:pPr lvl="1"/>
            <a:endParaRPr lang="en-US" dirty="0"/>
          </a:p>
          <a:p>
            <a:pPr lvl="1"/>
            <a:endParaRPr lang="en-US" dirty="0"/>
          </a:p>
          <a:p>
            <a:pPr lvl="1"/>
            <a:endParaRPr lang="en-US" dirty="0"/>
          </a:p>
          <a:p>
            <a:pPr lvl="1"/>
            <a:r>
              <a:rPr lang="en-US" dirty="0"/>
              <a:t>Using our six-digit floating-point representation</a:t>
            </a:r>
          </a:p>
          <a:p>
            <a:pPr lvl="2"/>
            <a:r>
              <a:rPr lang="en-US" dirty="0"/>
              <a:t>Without partial pivoting, the solution is </a:t>
            </a:r>
            <a:r>
              <a:rPr lang="en-US" i="1" dirty="0">
                <a:latin typeface="Times New Roman" panose="02020603050405020304" pitchFamily="18" charset="0"/>
              </a:rPr>
              <a:t>y</a:t>
            </a:r>
            <a:r>
              <a:rPr lang="en-US" dirty="0">
                <a:latin typeface="Times New Roman" panose="02020603050405020304" pitchFamily="18" charset="0"/>
              </a:rPr>
              <a:t> = 4.545</a:t>
            </a:r>
          </a:p>
          <a:p>
            <a:pPr lvl="2"/>
            <a:r>
              <a:rPr lang="en-US" dirty="0"/>
              <a:t>With partial pivoting, the solution is </a:t>
            </a:r>
            <a:r>
              <a:rPr lang="en-US" i="1" dirty="0">
                <a:latin typeface="Times New Roman" panose="02020603050405020304" pitchFamily="18" charset="0"/>
              </a:rPr>
              <a:t>y</a:t>
            </a:r>
            <a:r>
              <a:rPr lang="en-US" dirty="0">
                <a:latin typeface="Times New Roman" panose="02020603050405020304" pitchFamily="18" charset="0"/>
              </a:rPr>
              <a:t> = 0.2743</a:t>
            </a:r>
            <a:r>
              <a:rPr lang="en-US" i="1" dirty="0">
                <a:latin typeface="Times New Roman" panose="02020603050405020304" pitchFamily="18" charset="0"/>
              </a:rPr>
              <a:t>x</a:t>
            </a:r>
            <a:r>
              <a:rPr lang="en-US" dirty="0">
                <a:latin typeface="Times New Roman" panose="02020603050405020304" pitchFamily="18" charset="0"/>
              </a:rPr>
              <a:t> + 4.545</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6" name="Object 5">
            <a:extLst>
              <a:ext uri="{FF2B5EF4-FFF2-40B4-BE49-F238E27FC236}">
                <a16:creationId xmlns:a16="http://schemas.microsoft.com/office/drawing/2014/main" id="{B882F254-872D-4C6E-9D6D-1035283D80A4}"/>
              </a:ext>
            </a:extLst>
          </p:cNvPr>
          <p:cNvGraphicFramePr>
            <a:graphicFrameLocks noChangeAspect="1"/>
          </p:cNvGraphicFramePr>
          <p:nvPr>
            <p:extLst>
              <p:ext uri="{D42A27DB-BD31-4B8C-83A1-F6EECF244321}">
                <p14:modId xmlns:p14="http://schemas.microsoft.com/office/powerpoint/2010/main" val="2573281222"/>
              </p:ext>
            </p:extLst>
          </p:nvPr>
        </p:nvGraphicFramePr>
        <p:xfrm>
          <a:off x="3030537" y="3863181"/>
          <a:ext cx="3082925" cy="882650"/>
        </p:xfrm>
        <a:graphic>
          <a:graphicData uri="http://schemas.openxmlformats.org/presentationml/2006/ole">
            <mc:AlternateContent xmlns:mc="http://schemas.openxmlformats.org/markup-compatibility/2006">
              <mc:Choice xmlns:v="urn:schemas-microsoft-com:vml" Requires="v">
                <p:oleObj spid="_x0000_s10245" name="Equation" r:id="rId6" imgW="1384200" imgH="393480" progId="Equation.DSMT4">
                  <p:embed/>
                </p:oleObj>
              </mc:Choice>
              <mc:Fallback>
                <p:oleObj name="Equation" r:id="rId6" imgW="1384200" imgH="393480" progId="Equation.DSMT4">
                  <p:embed/>
                  <p:pic>
                    <p:nvPicPr>
                      <p:cNvPr id="9" name="Object 8">
                        <a:extLst>
                          <a:ext uri="{FF2B5EF4-FFF2-40B4-BE49-F238E27FC236}">
                            <a16:creationId xmlns:a16="http://schemas.microsoft.com/office/drawing/2014/main" id="{A38C2F2E-D11A-46A1-A7C2-EEC7DEB2D548}"/>
                          </a:ext>
                        </a:extLst>
                      </p:cNvPr>
                      <p:cNvPicPr/>
                      <p:nvPr/>
                    </p:nvPicPr>
                    <p:blipFill>
                      <a:blip r:embed="rId7"/>
                      <a:stretch>
                        <a:fillRect/>
                      </a:stretch>
                    </p:blipFill>
                    <p:spPr>
                      <a:xfrm>
                        <a:off x="3030537" y="3863181"/>
                        <a:ext cx="3082925" cy="88265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12743002-F010-425B-9337-26C2FB9345E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60607501"/>
      </p:ext>
    </p:extLst>
  </p:cSld>
  <p:clrMapOvr>
    <a:masterClrMapping/>
  </p:clrMapOvr>
  <mc:AlternateContent xmlns:mc="http://schemas.openxmlformats.org/markup-compatibility/2006" xmlns:p14="http://schemas.microsoft.com/office/powerpoint/2010/main">
    <mc:Choice Requires="p14">
      <p:transition spd="slow" p14:dur="2000" advTm="107092"/>
    </mc:Choice>
    <mc:Fallback xmlns="">
      <p:transition spd="slow" advTm="10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Numeric error</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You may ask why anyone would interpolate</a:t>
            </a:r>
          </a:p>
          <a:p>
            <a:pPr marL="457200" lvl="1" indent="0" algn="ctr">
              <a:buNone/>
            </a:pPr>
            <a:r>
              <a:rPr lang="en-US" dirty="0">
                <a:latin typeface="Times New Roman" panose="02020603050405020304" pitchFamily="18" charset="0"/>
              </a:rPr>
              <a:t>(0.00001532, 4.545), (2.523, 5.237)</a:t>
            </a:r>
          </a:p>
          <a:p>
            <a:pPr marL="0" indent="0">
              <a:buNone/>
            </a:pPr>
            <a:r>
              <a:rPr lang="en-US" dirty="0"/>
              <a:t>      instead of</a:t>
            </a:r>
          </a:p>
          <a:p>
            <a:pPr marL="0" indent="0" algn="ctr">
              <a:buNone/>
            </a:pPr>
            <a:r>
              <a:rPr lang="en-US" dirty="0">
                <a:latin typeface="Times New Roman" panose="02020603050405020304" pitchFamily="18" charset="0"/>
              </a:rPr>
              <a:t>(0.0, 4.545), (2.523, 5.237)</a:t>
            </a:r>
          </a:p>
          <a:p>
            <a:r>
              <a:rPr lang="en-US" dirty="0"/>
              <a:t>Consider this program:</a:t>
            </a:r>
          </a:p>
          <a:p>
            <a:pPr marL="800100" lvl="2" indent="0">
              <a:buNone/>
            </a:pPr>
            <a:r>
              <a:rPr lang="en-US" sz="1400" dirty="0">
                <a:latin typeface="Consolas" panose="020B0609020204030204" pitchFamily="49" charset="0"/>
              </a:rPr>
              <a:t>#include &lt;iostream&gt;</a:t>
            </a:r>
          </a:p>
          <a:p>
            <a:pPr marL="800100" lvl="2" indent="0">
              <a:buNone/>
            </a:pPr>
            <a:endParaRPr lang="en-US" sz="1050" dirty="0">
              <a:latin typeface="Consolas" panose="020B0609020204030204" pitchFamily="49" charset="0"/>
            </a:endParaRPr>
          </a:p>
          <a:p>
            <a:pPr marL="800100" lvl="2" indent="0">
              <a:buNone/>
            </a:pPr>
            <a:r>
              <a:rPr lang="en-US" sz="1400" dirty="0">
                <a:latin typeface="Consolas" panose="020B0609020204030204" pitchFamily="49" charset="0"/>
              </a:rPr>
              <a:t>int main();</a:t>
            </a:r>
          </a:p>
          <a:p>
            <a:pPr marL="800100" lvl="2" indent="0">
              <a:buNone/>
            </a:pPr>
            <a:endParaRPr lang="en-US" sz="1050" dirty="0">
              <a:latin typeface="Consolas" panose="020B0609020204030204" pitchFamily="49" charset="0"/>
            </a:endParaRPr>
          </a:p>
          <a:p>
            <a:pPr marL="800100" lvl="2" indent="0">
              <a:buNone/>
            </a:pPr>
            <a:r>
              <a:rPr lang="en-US" sz="1400" dirty="0">
                <a:latin typeface="Consolas" panose="020B0609020204030204" pitchFamily="49" charset="0"/>
              </a:rPr>
              <a:t>int main() {</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cout.precision</a:t>
            </a:r>
            <a:r>
              <a:rPr lang="en-US" sz="1400" dirty="0">
                <a:latin typeface="Consolas" panose="020B0609020204030204" pitchFamily="49" charset="0"/>
              </a:rPr>
              <a:t>( 16 );</a:t>
            </a:r>
          </a:p>
          <a:p>
            <a:pPr marL="800100" lvl="2" indent="0">
              <a:buNone/>
            </a:pPr>
            <a:endParaRPr lang="en-US" sz="1050" dirty="0">
              <a:latin typeface="Consolas" panose="020B0609020204030204" pitchFamily="49" charset="0"/>
            </a:endParaRPr>
          </a:p>
          <a:p>
            <a:pPr marL="800100" lvl="2" indent="0">
              <a:buNone/>
            </a:pPr>
            <a:r>
              <a:rPr lang="en-US" sz="1400" dirty="0">
                <a:latin typeface="Consolas" panose="020B0609020204030204" pitchFamily="49" charset="0"/>
              </a:rPr>
              <a:t>    for ( double x{-1.0}; x &lt; 0.05; x += 0.1 ) {</a:t>
            </a:r>
          </a:p>
          <a:p>
            <a:pPr marL="800100" lvl="2" indent="0">
              <a:buNone/>
            </a:pPr>
            <a:r>
              <a:rPr lang="en-US" sz="1400" dirty="0">
                <a:latin typeface="Consolas" panose="020B0609020204030204" pitchFamily="49" charset="0"/>
              </a:rPr>
              <a:t>        std::</a:t>
            </a:r>
            <a:r>
              <a:rPr lang="en-US" sz="1400" dirty="0" err="1">
                <a:latin typeface="Consolas" panose="020B0609020204030204" pitchFamily="49" charset="0"/>
              </a:rPr>
              <a:t>cout</a:t>
            </a:r>
            <a:r>
              <a:rPr lang="en-US" sz="1400" dirty="0">
                <a:latin typeface="Consolas" panose="020B0609020204030204" pitchFamily="49" charset="0"/>
              </a:rPr>
              <a:t> &lt;&lt; x &lt;&lt; std::</a:t>
            </a:r>
            <a:r>
              <a:rPr lang="en-US" sz="1400" dirty="0" err="1">
                <a:latin typeface="Consolas" panose="020B0609020204030204" pitchFamily="49" charset="0"/>
              </a:rPr>
              <a:t>endl</a:t>
            </a:r>
            <a:r>
              <a:rPr lang="en-US" sz="1400" dirty="0">
                <a:latin typeface="Consolas" panose="020B0609020204030204" pitchFamily="49" charset="0"/>
              </a:rPr>
              <a:t>;</a:t>
            </a:r>
          </a:p>
          <a:p>
            <a:pPr marL="800100" lvl="2" indent="0">
              <a:buNone/>
            </a:pPr>
            <a:r>
              <a:rPr lang="en-US" sz="1400" dirty="0">
                <a:latin typeface="Consolas" panose="020B0609020204030204" pitchFamily="49" charset="0"/>
              </a:rPr>
              <a:t>    }</a:t>
            </a:r>
          </a:p>
          <a:p>
            <a:pPr marL="800100" lvl="2" indent="0">
              <a:buNone/>
            </a:pPr>
            <a:endParaRPr lang="en-US" sz="1050" dirty="0">
              <a:latin typeface="Consolas" panose="020B0609020204030204" pitchFamily="49" charset="0"/>
            </a:endParaRPr>
          </a:p>
          <a:p>
            <a:pPr marL="800100" lvl="2" indent="0">
              <a:buNone/>
            </a:pPr>
            <a:r>
              <a:rPr lang="en-US" sz="1400" dirty="0">
                <a:latin typeface="Consolas" panose="020B0609020204030204" pitchFamily="49" charset="0"/>
              </a:rPr>
              <a:t>    return 0;</a:t>
            </a:r>
          </a:p>
          <a:p>
            <a:pPr marL="800100" lvl="2" indent="0">
              <a:buNone/>
            </a:pPr>
            <a:r>
              <a:rPr lang="en-US" sz="1400" dirty="0">
                <a:latin typeface="Consolas" panose="020B0609020204030204" pitchFamily="49" charset="0"/>
              </a:rPr>
              <a:t>}</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17</a:t>
            </a:fld>
            <a:endParaRPr lang="en-CA"/>
          </a:p>
        </p:txBody>
      </p:sp>
      <p:sp>
        <p:nvSpPr>
          <p:cNvPr id="8" name="TextBox 7">
            <a:extLst>
              <a:ext uri="{FF2B5EF4-FFF2-40B4-BE49-F238E27FC236}">
                <a16:creationId xmlns:a16="http://schemas.microsoft.com/office/drawing/2014/main" id="{3D136071-1F78-4462-8997-97A2CB554B6D}"/>
              </a:ext>
            </a:extLst>
          </p:cNvPr>
          <p:cNvSpPr txBox="1"/>
          <p:nvPr/>
        </p:nvSpPr>
        <p:spPr>
          <a:xfrm>
            <a:off x="6014906" y="3448507"/>
            <a:ext cx="2952926" cy="2677656"/>
          </a:xfrm>
          <a:prstGeom prst="rect">
            <a:avLst/>
          </a:prstGeom>
          <a:noFill/>
        </p:spPr>
        <p:txBody>
          <a:bodyPr wrap="square">
            <a:spAutoFit/>
          </a:bodyPr>
          <a:lstStyle/>
          <a:p>
            <a:r>
              <a:rPr lang="en-US" sz="1400" dirty="0">
                <a:solidFill>
                  <a:schemeClr val="bg1"/>
                </a:solidFill>
                <a:latin typeface="Georgia" panose="02040502050405020303" pitchFamily="18" charset="0"/>
              </a:rPr>
              <a:t>Output:</a:t>
            </a:r>
          </a:p>
          <a:p>
            <a:r>
              <a:rPr lang="en-US" sz="1400" dirty="0">
                <a:solidFill>
                  <a:schemeClr val="bg1"/>
                </a:solidFill>
                <a:latin typeface="Consolas" panose="020B0609020204030204" pitchFamily="49" charset="0"/>
              </a:rPr>
              <a:t>   -1</a:t>
            </a:r>
          </a:p>
          <a:p>
            <a:r>
              <a:rPr lang="en-US" sz="1400" dirty="0">
                <a:solidFill>
                  <a:schemeClr val="bg1"/>
                </a:solidFill>
                <a:latin typeface="Consolas" panose="020B0609020204030204" pitchFamily="49" charset="0"/>
              </a:rPr>
              <a:t>   -0.9</a:t>
            </a:r>
          </a:p>
          <a:p>
            <a:r>
              <a:rPr lang="en-US" sz="1400" dirty="0">
                <a:solidFill>
                  <a:schemeClr val="bg1"/>
                </a:solidFill>
                <a:latin typeface="Consolas" panose="020B0609020204030204" pitchFamily="49" charset="0"/>
              </a:rPr>
              <a:t>   -0.8</a:t>
            </a:r>
          </a:p>
          <a:p>
            <a:r>
              <a:rPr lang="en-US" sz="1400" dirty="0">
                <a:solidFill>
                  <a:schemeClr val="bg1"/>
                </a:solidFill>
                <a:latin typeface="Consolas" panose="020B0609020204030204" pitchFamily="49" charset="0"/>
              </a:rPr>
              <a:t>   -0.7000000000000001</a:t>
            </a:r>
          </a:p>
          <a:p>
            <a:r>
              <a:rPr lang="en-US" sz="1400" dirty="0">
                <a:solidFill>
                  <a:schemeClr val="bg1"/>
                </a:solidFill>
                <a:latin typeface="Consolas" panose="020B0609020204030204" pitchFamily="49" charset="0"/>
              </a:rPr>
              <a:t>   -0.6000000000000001</a:t>
            </a:r>
          </a:p>
          <a:p>
            <a:r>
              <a:rPr lang="en-US" sz="1400" dirty="0">
                <a:solidFill>
                  <a:schemeClr val="bg1"/>
                </a:solidFill>
                <a:latin typeface="Consolas" panose="020B0609020204030204" pitchFamily="49" charset="0"/>
              </a:rPr>
              <a:t>   -0.5000000000000001</a:t>
            </a:r>
          </a:p>
          <a:p>
            <a:r>
              <a:rPr lang="en-US" sz="1400" dirty="0">
                <a:solidFill>
                  <a:schemeClr val="bg1"/>
                </a:solidFill>
                <a:latin typeface="Consolas" panose="020B0609020204030204" pitchFamily="49" charset="0"/>
              </a:rPr>
              <a:t>   -0.4000000000000001</a:t>
            </a:r>
          </a:p>
          <a:p>
            <a:r>
              <a:rPr lang="en-US" sz="1400" dirty="0">
                <a:solidFill>
                  <a:schemeClr val="bg1"/>
                </a:solidFill>
                <a:latin typeface="Consolas" panose="020B0609020204030204" pitchFamily="49" charset="0"/>
              </a:rPr>
              <a:t>   -0.3000000000000002</a:t>
            </a:r>
          </a:p>
          <a:p>
            <a:r>
              <a:rPr lang="en-US" sz="1400" dirty="0">
                <a:solidFill>
                  <a:schemeClr val="bg1"/>
                </a:solidFill>
                <a:latin typeface="Consolas" panose="020B0609020204030204" pitchFamily="49" charset="0"/>
              </a:rPr>
              <a:t>   -0.2000000000000001</a:t>
            </a:r>
          </a:p>
          <a:p>
            <a:r>
              <a:rPr lang="en-US" sz="1400" dirty="0">
                <a:solidFill>
                  <a:schemeClr val="bg1"/>
                </a:solidFill>
                <a:latin typeface="Consolas" panose="020B0609020204030204" pitchFamily="49" charset="0"/>
              </a:rPr>
              <a:t>   -0.1000000000000001</a:t>
            </a:r>
          </a:p>
          <a:p>
            <a:r>
              <a:rPr lang="en-US" sz="1400" dirty="0">
                <a:solidFill>
                  <a:schemeClr val="bg1"/>
                </a:solidFill>
                <a:latin typeface="Consolas" panose="020B0609020204030204" pitchFamily="49" charset="0"/>
              </a:rPr>
              <a:t>   -1.387778780781446e-16</a:t>
            </a:r>
          </a:p>
        </p:txBody>
      </p:sp>
      <p:pic>
        <p:nvPicPr>
          <p:cNvPr id="10" name="Audio 9">
            <a:hlinkClick r:id="" action="ppaction://media"/>
            <a:extLst>
              <a:ext uri="{FF2B5EF4-FFF2-40B4-BE49-F238E27FC236}">
                <a16:creationId xmlns:a16="http://schemas.microsoft.com/office/drawing/2014/main" id="{27957D96-A4DF-4FC8-9F56-5F53A14882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9" name="Rectangle 8"/>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1"/>
    </p:custDataLst>
    <p:extLst>
      <p:ext uri="{BB962C8B-B14F-4D97-AF65-F5344CB8AC3E}">
        <p14:creationId xmlns:p14="http://schemas.microsoft.com/office/powerpoint/2010/main" val="3509524588"/>
      </p:ext>
    </p:extLst>
  </p:cSld>
  <p:clrMapOvr>
    <a:masterClrMapping/>
  </p:clrMapOvr>
  <mc:AlternateContent xmlns:mc="http://schemas.openxmlformats.org/markup-compatibility/2006" xmlns:p14="http://schemas.microsoft.com/office/powerpoint/2010/main">
    <mc:Choice Requires="p14">
      <p:transition spd="slow" p14:dur="2000" advTm="119880"/>
    </mc:Choice>
    <mc:Fallback xmlns="">
      <p:transition spd="slow" advTm="119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0"/>
                </p:tgtEl>
              </p:cMediaNode>
            </p:audio>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Numeric error</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We can even see the issues in </a:t>
            </a:r>
            <a:r>
              <a:rPr lang="en-US" dirty="0" err="1"/>
              <a:t>M</a:t>
            </a:r>
            <a:r>
              <a:rPr lang="en-US" cap="small" dirty="0" err="1"/>
              <a:t>atlab</a:t>
            </a:r>
            <a:r>
              <a:rPr lang="en-US" dirty="0"/>
              <a:t>:</a:t>
            </a:r>
          </a:p>
          <a:p>
            <a:pPr marL="800100" lvl="2" indent="0">
              <a:buNone/>
            </a:pPr>
            <a:r>
              <a:rPr lang="en-US" sz="1400" dirty="0">
                <a:latin typeface="Consolas" panose="020B0609020204030204" pitchFamily="49" charset="0"/>
              </a:rPr>
              <a:t>&gt;&gt; small = 2^-53 + 2^-55</a:t>
            </a:r>
          </a:p>
          <a:p>
            <a:pPr marL="800100" lvl="2" indent="0">
              <a:buNone/>
            </a:pPr>
            <a:r>
              <a:rPr lang="en-US" sz="1400" dirty="0">
                <a:latin typeface="Consolas" panose="020B0609020204030204" pitchFamily="49" charset="0"/>
              </a:rPr>
              <a:t>    small = 1.387778780781446e-16</a:t>
            </a:r>
            <a:endParaRPr lang="en-US" sz="1400" dirty="0">
              <a:latin typeface="Times New Roman" panose="02020603050405020304" pitchFamily="18" charset="0"/>
            </a:endParaRPr>
          </a:p>
          <a:p>
            <a:pPr marL="800100" lvl="2" indent="0">
              <a:buNone/>
            </a:pPr>
            <a:r>
              <a:rPr lang="en-US" sz="1400" dirty="0">
                <a:latin typeface="Consolas" panose="020B0609020204030204" pitchFamily="49" charset="0"/>
              </a:rPr>
              <a:t>&gt;&gt; a = [small 1; 2.523 1] \ [4.545 5.237]'</a:t>
            </a:r>
          </a:p>
          <a:p>
            <a:pPr marL="800100" lvl="2" indent="0">
              <a:buNone/>
            </a:pPr>
            <a:r>
              <a:rPr lang="en-US" sz="1400" dirty="0">
                <a:latin typeface="Consolas" panose="020B0609020204030204" pitchFamily="49" charset="0"/>
              </a:rPr>
              <a:t>    a =</a:t>
            </a:r>
          </a:p>
          <a:p>
            <a:pPr marL="800100" lvl="2" indent="0">
              <a:buNone/>
            </a:pPr>
            <a:r>
              <a:rPr lang="en-US" sz="1400" dirty="0">
                <a:latin typeface="Consolas" panose="020B0609020204030204" pitchFamily="49" charset="0"/>
              </a:rPr>
              <a:t>        0.27428</a:t>
            </a:r>
          </a:p>
          <a:p>
            <a:pPr marL="800100" lvl="2" indent="0">
              <a:buNone/>
            </a:pPr>
            <a:r>
              <a:rPr lang="en-US" sz="1400" dirty="0">
                <a:latin typeface="Consolas" panose="020B0609020204030204" pitchFamily="49" charset="0"/>
              </a:rPr>
              <a:t>        4.54500</a:t>
            </a:r>
          </a:p>
          <a:p>
            <a:pPr marL="800100" lvl="2" indent="0">
              <a:buNone/>
            </a:pPr>
            <a:r>
              <a:rPr lang="en-US" sz="1400" dirty="0">
                <a:latin typeface="Consolas" panose="020B0609020204030204" pitchFamily="49" charset="0"/>
              </a:rPr>
              <a:t>&gt;&gt; A = [small 1 4.545; 2.523 1 5.237];</a:t>
            </a:r>
          </a:p>
          <a:p>
            <a:pPr marL="800100" lvl="2" indent="0">
              <a:buNone/>
            </a:pPr>
            <a:r>
              <a:rPr lang="en-US" sz="1400" dirty="0">
                <a:latin typeface="Consolas" panose="020B0609020204030204" pitchFamily="49" charset="0"/>
              </a:rPr>
              <a:t>    A =</a:t>
            </a:r>
          </a:p>
          <a:p>
            <a:pPr marL="800100" lvl="2" indent="0">
              <a:buNone/>
            </a:pPr>
            <a:r>
              <a:rPr lang="en-US" sz="1400" dirty="0">
                <a:latin typeface="Consolas" panose="020B0609020204030204" pitchFamily="49" charset="0"/>
              </a:rPr>
              <a:t>      -1.3878e-16   1    4.5450</a:t>
            </a:r>
          </a:p>
          <a:p>
            <a:pPr marL="800100" lvl="2" indent="0">
              <a:buNone/>
            </a:pPr>
            <a:r>
              <a:rPr lang="en-US" sz="1400" dirty="0">
                <a:latin typeface="Consolas" panose="020B0609020204030204" pitchFamily="49" charset="0"/>
              </a:rPr>
              <a:t>       2.5230       1    5.2370</a:t>
            </a:r>
          </a:p>
          <a:p>
            <a:pPr marL="800100" lvl="2" indent="0">
              <a:buNone/>
            </a:pPr>
            <a:r>
              <a:rPr lang="en-US" sz="1400" dirty="0">
                <a:latin typeface="Consolas" panose="020B0609020204030204" pitchFamily="49" charset="0"/>
              </a:rPr>
              <a:t>&gt;&gt; A(2,:) = A(2,:) - A(2,1)/A(1,1)*A(1,:)</a:t>
            </a:r>
          </a:p>
          <a:p>
            <a:pPr marL="800100" lvl="2" indent="0">
              <a:buNone/>
            </a:pPr>
            <a:r>
              <a:rPr lang="en-US" sz="1400" dirty="0">
                <a:latin typeface="Consolas" panose="020B0609020204030204" pitchFamily="49" charset="0"/>
              </a:rPr>
              <a:t>    A =</a:t>
            </a:r>
          </a:p>
          <a:p>
            <a:pPr marL="800100" lvl="2" indent="0">
              <a:buNone/>
            </a:pPr>
            <a:r>
              <a:rPr lang="en-US" sz="1400" dirty="0">
                <a:latin typeface="Consolas" panose="020B0609020204030204" pitchFamily="49" charset="0"/>
              </a:rPr>
              <a:t>      -1.3878e-16   1.0000       4.5450</a:t>
            </a:r>
          </a:p>
          <a:p>
            <a:pPr marL="800100" lvl="2" indent="0">
              <a:buNone/>
            </a:pPr>
            <a:r>
              <a:rPr lang="en-US" sz="1400" dirty="0">
                <a:latin typeface="Consolas" panose="020B0609020204030204" pitchFamily="49" charset="0"/>
              </a:rPr>
              <a:t>       0.0000       1.8180e+16   8.2629e+16</a:t>
            </a:r>
          </a:p>
          <a:p>
            <a:pPr marL="800100" lvl="2" indent="0">
              <a:buNone/>
            </a:pPr>
            <a:r>
              <a:rPr lang="en-US" sz="1400" dirty="0">
                <a:latin typeface="Consolas" panose="020B0609020204030204" pitchFamily="49" charset="0"/>
              </a:rPr>
              <a:t>&gt;&gt; a0 = A(2,3)/A(2,2)</a:t>
            </a:r>
          </a:p>
          <a:p>
            <a:pPr marL="800100" lvl="2" indent="0">
              <a:buNone/>
            </a:pPr>
            <a:r>
              <a:rPr lang="en-US" sz="1400" dirty="0">
                <a:latin typeface="Consolas" panose="020B0609020204030204" pitchFamily="49" charset="0"/>
              </a:rPr>
              <a:t>    a0 =  4.5450</a:t>
            </a:r>
          </a:p>
          <a:p>
            <a:pPr marL="800100" lvl="2" indent="0">
              <a:buNone/>
            </a:pPr>
            <a:r>
              <a:rPr lang="en-US" sz="1400" dirty="0">
                <a:latin typeface="Consolas" panose="020B0609020204030204" pitchFamily="49" charset="0"/>
              </a:rPr>
              <a:t>&gt;&gt; a1 = (A(1,3) - a0*A(1,2))/A(1,1)</a:t>
            </a:r>
          </a:p>
          <a:p>
            <a:pPr marL="800100" lvl="2" indent="0">
              <a:buNone/>
            </a:pPr>
            <a:r>
              <a:rPr lang="en-US" sz="1400" dirty="0">
                <a:latin typeface="Consolas" panose="020B0609020204030204" pitchFamily="49" charset="0"/>
              </a:rPr>
              <a:t>    a1 = 0</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9" name="Object 8">
            <a:extLst>
              <a:ext uri="{FF2B5EF4-FFF2-40B4-BE49-F238E27FC236}">
                <a16:creationId xmlns:a16="http://schemas.microsoft.com/office/drawing/2014/main" id="{5FD4EFD8-9553-4722-A457-C337E08C0D49}"/>
              </a:ext>
            </a:extLst>
          </p:cNvPr>
          <p:cNvGraphicFramePr>
            <a:graphicFrameLocks noChangeAspect="1"/>
          </p:cNvGraphicFramePr>
          <p:nvPr>
            <p:extLst>
              <p:ext uri="{D42A27DB-BD31-4B8C-83A1-F6EECF244321}">
                <p14:modId xmlns:p14="http://schemas.microsoft.com/office/powerpoint/2010/main" val="3947256464"/>
              </p:ext>
            </p:extLst>
          </p:nvPr>
        </p:nvGraphicFramePr>
        <p:xfrm>
          <a:off x="5734050" y="2670175"/>
          <a:ext cx="3281363" cy="938213"/>
        </p:xfrm>
        <a:graphic>
          <a:graphicData uri="http://schemas.openxmlformats.org/presentationml/2006/ole">
            <mc:AlternateContent xmlns:mc="http://schemas.openxmlformats.org/markup-compatibility/2006">
              <mc:Choice xmlns:v="urn:schemas-microsoft-com:vml" Requires="v">
                <p:oleObj spid="_x0000_s11269" name="Equation" r:id="rId6" imgW="1473120" imgH="419040" progId="Equation.DSMT4">
                  <p:embed/>
                </p:oleObj>
              </mc:Choice>
              <mc:Fallback>
                <p:oleObj name="Equation" r:id="rId6" imgW="1473120" imgH="419040" progId="Equation.DSMT4">
                  <p:embed/>
                  <p:pic>
                    <p:nvPicPr>
                      <p:cNvPr id="6" name="Object 5">
                        <a:extLst>
                          <a:ext uri="{FF2B5EF4-FFF2-40B4-BE49-F238E27FC236}">
                            <a16:creationId xmlns:a16="http://schemas.microsoft.com/office/drawing/2014/main" id="{B882F254-872D-4C6E-9D6D-1035283D80A4}"/>
                          </a:ext>
                        </a:extLst>
                      </p:cNvPr>
                      <p:cNvPicPr/>
                      <p:nvPr/>
                    </p:nvPicPr>
                    <p:blipFill>
                      <a:blip r:embed="rId7"/>
                      <a:stretch>
                        <a:fillRect/>
                      </a:stretch>
                    </p:blipFill>
                    <p:spPr>
                      <a:xfrm>
                        <a:off x="5734050" y="2670175"/>
                        <a:ext cx="3281363" cy="938213"/>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28AC0717-4341-46C4-9C2B-29F6C77C64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
        <p:nvSpPr>
          <p:cNvPr id="8" name="Rectangle 7"/>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2"/>
    </p:custDataLst>
    <p:extLst>
      <p:ext uri="{BB962C8B-B14F-4D97-AF65-F5344CB8AC3E}">
        <p14:creationId xmlns:p14="http://schemas.microsoft.com/office/powerpoint/2010/main" val="4149711302"/>
      </p:ext>
    </p:extLst>
  </p:cSld>
  <p:clrMapOvr>
    <a:masterClrMapping/>
  </p:clrMapOvr>
  <mc:AlternateContent xmlns:mc="http://schemas.openxmlformats.org/markup-compatibility/2006" xmlns:p14="http://schemas.microsoft.com/office/powerpoint/2010/main">
    <mc:Choice Requires="p14">
      <p:transition spd="slow" p14:dur="2000" advTm="145495"/>
    </mc:Choice>
    <mc:Fallback xmlns="">
      <p:transition spd="slow" advTm="14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5" end="1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Recall also that points should be closer to zero</a:t>
            </a:r>
          </a:p>
          <a:p>
            <a:pPr lvl="1"/>
            <a:r>
              <a:rPr lang="en-US" dirty="0"/>
              <a:t>Assume we are interpolating</a:t>
            </a:r>
          </a:p>
          <a:p>
            <a:pPr marL="457200" lvl="1"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p>
          <a:p>
            <a:pPr marL="400050" lvl="1" indent="0">
              <a:buNone/>
            </a:pPr>
            <a:r>
              <a:rPr lang="en-US" dirty="0"/>
              <a:t>      with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i="1" dirty="0">
                <a:latin typeface="Times New Roman" panose="02020603050405020304" pitchFamily="18" charset="0"/>
              </a:rPr>
              <a:t> &lt; x</a:t>
            </a:r>
            <a:r>
              <a:rPr lang="en-US" baseline="-25000" dirty="0">
                <a:latin typeface="Times New Roman" panose="02020603050405020304" pitchFamily="18" charset="0"/>
              </a:rPr>
              <a:t>3</a:t>
            </a:r>
            <a:endParaRPr lang="en-US" dirty="0"/>
          </a:p>
          <a:p>
            <a:r>
              <a:rPr lang="en-US" dirty="0"/>
              <a:t>It makes more sense to interpolate the points</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(0,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endParaRPr lang="en-US" dirty="0"/>
          </a:p>
          <a:p>
            <a:r>
              <a:rPr lang="en-US" dirty="0"/>
              <a:t>If we wanted to evaluate the interpolating polynomial at </a:t>
            </a:r>
            <a:r>
              <a:rPr lang="en-US" i="1" dirty="0">
                <a:latin typeface="Times New Roman" panose="02020603050405020304" pitchFamily="18" charset="0"/>
              </a:rPr>
              <a:t>x</a:t>
            </a:r>
            <a:r>
              <a:rPr lang="en-US" dirty="0">
                <a:latin typeface="Times New Roman" panose="02020603050405020304" pitchFamily="18" charset="0"/>
              </a:rPr>
              <a:t>,</a:t>
            </a:r>
          </a:p>
          <a:p>
            <a:pPr marL="0" indent="0">
              <a:buNone/>
            </a:pPr>
            <a:r>
              <a:rPr lang="en-US" dirty="0">
                <a:latin typeface="Times New Roman" panose="02020603050405020304" pitchFamily="18" charset="0"/>
              </a:rPr>
              <a:t>	</a:t>
            </a:r>
            <a:r>
              <a:rPr lang="en-US" dirty="0"/>
              <a:t>we would evaluate the new polynomial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endParaRPr lang="en-US" dirty="0">
              <a:latin typeface="Times New Roman" panose="02020603050405020304" pitchFamily="18" charset="0"/>
            </a:endParaRPr>
          </a:p>
          <a:p>
            <a:r>
              <a:rPr lang="en-US" dirty="0"/>
              <a:t>The </a:t>
            </a:r>
            <a:r>
              <a:rPr lang="en-US" dirty="0" err="1"/>
              <a:t>Vandermonde</a:t>
            </a:r>
            <a:r>
              <a:rPr lang="en-US" dirty="0"/>
              <a:t> matrices are </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7" name="Object 6">
            <a:extLst>
              <a:ext uri="{FF2B5EF4-FFF2-40B4-BE49-F238E27FC236}">
                <a16:creationId xmlns:a16="http://schemas.microsoft.com/office/drawing/2014/main" id="{99D1482A-9483-4AAC-BB0D-C9B99C2E6D12}"/>
              </a:ext>
            </a:extLst>
          </p:cNvPr>
          <p:cNvGraphicFramePr>
            <a:graphicFrameLocks noChangeAspect="1"/>
          </p:cNvGraphicFramePr>
          <p:nvPr>
            <p:extLst>
              <p:ext uri="{D42A27DB-BD31-4B8C-83A1-F6EECF244321}">
                <p14:modId xmlns:p14="http://schemas.microsoft.com/office/powerpoint/2010/main" val="392749079"/>
              </p:ext>
            </p:extLst>
          </p:nvPr>
        </p:nvGraphicFramePr>
        <p:xfrm>
          <a:off x="2282126" y="5157787"/>
          <a:ext cx="1527175" cy="1395412"/>
        </p:xfrm>
        <a:graphic>
          <a:graphicData uri="http://schemas.openxmlformats.org/presentationml/2006/ole">
            <mc:AlternateContent xmlns:mc="http://schemas.openxmlformats.org/markup-compatibility/2006">
              <mc:Choice xmlns:v="urn:schemas-microsoft-com:vml" Requires="v">
                <p:oleObj spid="_x0000_s12296" name="Equation" r:id="rId6" imgW="685800" imgH="622080" progId="Equation.DSMT4">
                  <p:embed/>
                </p:oleObj>
              </mc:Choice>
              <mc:Fallback>
                <p:oleObj name="Equation" r:id="rId6" imgW="685800" imgH="622080" progId="Equation.DSMT4">
                  <p:embed/>
                  <p:pic>
                    <p:nvPicPr>
                      <p:cNvPr id="17" name="Object 16">
                        <a:extLst>
                          <a:ext uri="{FF2B5EF4-FFF2-40B4-BE49-F238E27FC236}">
                            <a16:creationId xmlns:a16="http://schemas.microsoft.com/office/drawing/2014/main" id="{194796BB-3A46-42D5-A2D4-27B00393CFC1}"/>
                          </a:ext>
                        </a:extLst>
                      </p:cNvPr>
                      <p:cNvPicPr/>
                      <p:nvPr/>
                    </p:nvPicPr>
                    <p:blipFill>
                      <a:blip r:embed="rId7"/>
                      <a:stretch>
                        <a:fillRect/>
                      </a:stretch>
                    </p:blipFill>
                    <p:spPr>
                      <a:xfrm>
                        <a:off x="2282126" y="5157787"/>
                        <a:ext cx="1527175" cy="1395412"/>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0CFA4836-F132-4F0D-A409-27FDF7B6EF9C}"/>
              </a:ext>
            </a:extLst>
          </p:cNvPr>
          <p:cNvGraphicFramePr>
            <a:graphicFrameLocks noChangeAspect="1"/>
          </p:cNvGraphicFramePr>
          <p:nvPr>
            <p:extLst>
              <p:ext uri="{D42A27DB-BD31-4B8C-83A1-F6EECF244321}">
                <p14:modId xmlns:p14="http://schemas.microsoft.com/office/powerpoint/2010/main" val="4069431655"/>
              </p:ext>
            </p:extLst>
          </p:nvPr>
        </p:nvGraphicFramePr>
        <p:xfrm>
          <a:off x="4266501" y="5073649"/>
          <a:ext cx="2828925" cy="1509713"/>
        </p:xfrm>
        <a:graphic>
          <a:graphicData uri="http://schemas.openxmlformats.org/presentationml/2006/ole">
            <mc:AlternateContent xmlns:mc="http://schemas.openxmlformats.org/markup-compatibility/2006">
              <mc:Choice xmlns:v="urn:schemas-microsoft-com:vml" Requires="v">
                <p:oleObj spid="_x0000_s12297" name="Equation" r:id="rId8" imgW="1269720" imgH="672840" progId="Equation.DSMT4">
                  <p:embed/>
                </p:oleObj>
              </mc:Choice>
              <mc:Fallback>
                <p:oleObj name="Equation" r:id="rId8" imgW="1269720" imgH="672840" progId="Equation.DSMT4">
                  <p:embed/>
                  <p:pic>
                    <p:nvPicPr>
                      <p:cNvPr id="7" name="Object 6">
                        <a:extLst>
                          <a:ext uri="{FF2B5EF4-FFF2-40B4-BE49-F238E27FC236}">
                            <a16:creationId xmlns:a16="http://schemas.microsoft.com/office/drawing/2014/main" id="{99D1482A-9483-4AAC-BB0D-C9B99C2E6D12}"/>
                          </a:ext>
                        </a:extLst>
                      </p:cNvPr>
                      <p:cNvPicPr/>
                      <p:nvPr/>
                    </p:nvPicPr>
                    <p:blipFill>
                      <a:blip r:embed="rId9"/>
                      <a:stretch>
                        <a:fillRect/>
                      </a:stretch>
                    </p:blipFill>
                    <p:spPr>
                      <a:xfrm>
                        <a:off x="4266501" y="5073649"/>
                        <a:ext cx="2828925" cy="150971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058C6A82-8338-4CCA-A616-4F437211A2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910765302"/>
      </p:ext>
    </p:extLst>
  </p:cSld>
  <p:clrMapOvr>
    <a:masterClrMapping/>
  </p:clrMapOvr>
  <mc:AlternateContent xmlns:mc="http://schemas.openxmlformats.org/markup-compatibility/2006" xmlns:p14="http://schemas.microsoft.com/office/powerpoint/2010/main">
    <mc:Choice Requires="p14">
      <p:transition spd="slow" p14:dur="2000" advTm="111295"/>
    </mc:Choice>
    <mc:Fallback xmlns="">
      <p:transition spd="slow" advTm="11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See how to find interpolating linear and quadratic polynomials</a:t>
            </a:r>
          </a:p>
          <a:p>
            <a:pPr lvl="1"/>
            <a:r>
              <a:rPr lang="en-US" dirty="0"/>
              <a:t>Learn about the </a:t>
            </a:r>
            <a:r>
              <a:rPr lang="en-US" dirty="0" err="1"/>
              <a:t>Vandermonde</a:t>
            </a:r>
            <a:r>
              <a:rPr lang="en-US" dirty="0"/>
              <a:t> matrix and see how to interpolate </a:t>
            </a:r>
            <a:r>
              <a:rPr lang="en-US" i="1" dirty="0"/>
              <a:t>n</a:t>
            </a:r>
            <a:r>
              <a:rPr lang="en-US" dirty="0"/>
              <a:t> points with a polynomial of degree </a:t>
            </a:r>
            <a:r>
              <a:rPr lang="en-US" i="1" dirty="0"/>
              <a:t>n</a:t>
            </a:r>
            <a:r>
              <a:rPr lang="en-US" dirty="0"/>
              <a:t> – 1</a:t>
            </a:r>
          </a:p>
          <a:p>
            <a:pPr lvl="1"/>
            <a:r>
              <a:rPr lang="en-US" dirty="0"/>
              <a:t>Review why it is necessary to use partial pivoting when solving systems of linear equations</a:t>
            </a:r>
          </a:p>
          <a:p>
            <a:pPr lvl="1"/>
            <a:r>
              <a:rPr lang="en-US" dirty="0"/>
              <a:t>See how to decrease the error by shifting </a:t>
            </a:r>
            <a:r>
              <a:rPr lang="en-US" i="1" dirty="0"/>
              <a:t>x</a:t>
            </a:r>
            <a:r>
              <a:rPr lang="en-US" dirty="0"/>
              <a:t>-values before finding the interpolating polynomial</a:t>
            </a:r>
          </a:p>
          <a:p>
            <a:pPr lvl="1"/>
            <a:r>
              <a:rPr lang="en-US" dirty="0"/>
              <a:t>Look at implementations of functions for finding interpolating quadratic polynomials in both C++ and </a:t>
            </a:r>
            <a:r>
              <a:rPr lang="en-US" dirty="0" err="1"/>
              <a:t>M</a:t>
            </a:r>
            <a:r>
              <a:rPr lang="en-US" cap="small" dirty="0" err="1"/>
              <a:t>atlab</a:t>
            </a:r>
            <a:endParaRPr lang="en-US" cap="small" dirty="0"/>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3F833466-4797-453F-9232-B697FB3BA9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45958"/>
    </mc:Choice>
    <mc:Fallback xmlns="">
      <p:transition spd="slow" advTm="4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At this point, we are solving:</a:t>
            </a:r>
          </a:p>
          <a:p>
            <a:endParaRPr lang="en-US" dirty="0"/>
          </a:p>
          <a:p>
            <a:endParaRPr lang="en-US" dirty="0"/>
          </a:p>
          <a:p>
            <a:endParaRPr lang="en-US" dirty="0"/>
          </a:p>
          <a:p>
            <a:endParaRPr lang="en-US" dirty="0"/>
          </a:p>
          <a:p>
            <a:r>
              <a:rPr lang="en-US" dirty="0"/>
              <a:t>We may immediately deduce that </a:t>
            </a:r>
            <a:r>
              <a:rPr lang="en-US" i="1" dirty="0">
                <a:latin typeface="Times New Roman" panose="02020603050405020304" pitchFamily="18" charset="0"/>
              </a:rPr>
              <a:t>a</a:t>
            </a:r>
            <a:r>
              <a:rPr lang="en-US" baseline="-25000" dirty="0">
                <a:latin typeface="Times New Roman" panose="02020603050405020304" pitchFamily="18" charset="0"/>
              </a:rPr>
              <a:t>0</a:t>
            </a:r>
            <a:r>
              <a:rPr lang="en-US" dirty="0">
                <a:latin typeface="Times New Roman" panose="02020603050405020304" pitchFamily="18" charset="0"/>
              </a:rPr>
              <a:t> =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t>,</a:t>
            </a:r>
          </a:p>
          <a:p>
            <a:pPr marL="0" indent="0">
              <a:buNone/>
            </a:pPr>
            <a:r>
              <a:rPr lang="en-US" dirty="0"/>
              <a:t>	so we are really only solving </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8" name="Object 7">
            <a:extLst>
              <a:ext uri="{FF2B5EF4-FFF2-40B4-BE49-F238E27FC236}">
                <a16:creationId xmlns:a16="http://schemas.microsoft.com/office/drawing/2014/main" id="{BA93653C-D802-4F90-A819-FC9A8ABB892F}"/>
              </a:ext>
            </a:extLst>
          </p:cNvPr>
          <p:cNvGraphicFramePr>
            <a:graphicFrameLocks noChangeAspect="1"/>
          </p:cNvGraphicFramePr>
          <p:nvPr>
            <p:extLst>
              <p:ext uri="{D42A27DB-BD31-4B8C-83A1-F6EECF244321}">
                <p14:modId xmlns:p14="http://schemas.microsoft.com/office/powerpoint/2010/main" val="2338203317"/>
              </p:ext>
            </p:extLst>
          </p:nvPr>
        </p:nvGraphicFramePr>
        <p:xfrm>
          <a:off x="2435225" y="2009775"/>
          <a:ext cx="4273550" cy="1509713"/>
        </p:xfrm>
        <a:graphic>
          <a:graphicData uri="http://schemas.openxmlformats.org/presentationml/2006/ole">
            <mc:AlternateContent xmlns:mc="http://schemas.openxmlformats.org/markup-compatibility/2006">
              <mc:Choice xmlns:v="urn:schemas-microsoft-com:vml" Requires="v">
                <p:oleObj spid="_x0000_s13320" name="Equation" r:id="rId6" imgW="1917360" imgH="672840" progId="Equation.DSMT4">
                  <p:embed/>
                </p:oleObj>
              </mc:Choice>
              <mc:Fallback>
                <p:oleObj name="Equation" r:id="rId6" imgW="1917360" imgH="672840" progId="Equation.DSMT4">
                  <p:embed/>
                  <p:pic>
                    <p:nvPicPr>
                      <p:cNvPr id="9" name="Object 8">
                        <a:extLst>
                          <a:ext uri="{FF2B5EF4-FFF2-40B4-BE49-F238E27FC236}">
                            <a16:creationId xmlns:a16="http://schemas.microsoft.com/office/drawing/2014/main" id="{0CFA4836-F132-4F0D-A409-27FDF7B6EF9C}"/>
                          </a:ext>
                        </a:extLst>
                      </p:cNvPr>
                      <p:cNvPicPr/>
                      <p:nvPr/>
                    </p:nvPicPr>
                    <p:blipFill>
                      <a:blip r:embed="rId7"/>
                      <a:stretch>
                        <a:fillRect/>
                      </a:stretch>
                    </p:blipFill>
                    <p:spPr>
                      <a:xfrm>
                        <a:off x="2435225" y="2009775"/>
                        <a:ext cx="4273550" cy="1509713"/>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B57575D-9471-4380-9824-9D95919A5DD5}"/>
              </a:ext>
            </a:extLst>
          </p:cNvPr>
          <p:cNvGraphicFramePr>
            <a:graphicFrameLocks noChangeAspect="1"/>
          </p:cNvGraphicFramePr>
          <p:nvPr>
            <p:extLst>
              <p:ext uri="{D42A27DB-BD31-4B8C-83A1-F6EECF244321}">
                <p14:modId xmlns:p14="http://schemas.microsoft.com/office/powerpoint/2010/main" val="3356468015"/>
              </p:ext>
            </p:extLst>
          </p:nvPr>
        </p:nvGraphicFramePr>
        <p:xfrm>
          <a:off x="2543394" y="4468448"/>
          <a:ext cx="4413250" cy="1111250"/>
        </p:xfrm>
        <a:graphic>
          <a:graphicData uri="http://schemas.openxmlformats.org/presentationml/2006/ole">
            <mc:AlternateContent xmlns:mc="http://schemas.openxmlformats.org/markup-compatibility/2006">
              <mc:Choice xmlns:v="urn:schemas-microsoft-com:vml" Requires="v">
                <p:oleObj spid="_x0000_s13321" name="Equation" r:id="rId8" imgW="1981080" imgH="495000" progId="Equation.DSMT4">
                  <p:embed/>
                </p:oleObj>
              </mc:Choice>
              <mc:Fallback>
                <p:oleObj name="Equation" r:id="rId8" imgW="1981080" imgH="495000" progId="Equation.DSMT4">
                  <p:embed/>
                  <p:pic>
                    <p:nvPicPr>
                      <p:cNvPr id="8" name="Object 7">
                        <a:extLst>
                          <a:ext uri="{FF2B5EF4-FFF2-40B4-BE49-F238E27FC236}">
                            <a16:creationId xmlns:a16="http://schemas.microsoft.com/office/drawing/2014/main" id="{BA93653C-D802-4F90-A819-FC9A8ABB892F}"/>
                          </a:ext>
                        </a:extLst>
                      </p:cNvPr>
                      <p:cNvPicPr/>
                      <p:nvPr/>
                    </p:nvPicPr>
                    <p:blipFill>
                      <a:blip r:embed="rId9"/>
                      <a:stretch>
                        <a:fillRect/>
                      </a:stretch>
                    </p:blipFill>
                    <p:spPr>
                      <a:xfrm>
                        <a:off x="2543394" y="4468448"/>
                        <a:ext cx="4413250" cy="1111250"/>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7755A4D7-EB73-4872-BDA5-C787B00BC35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06328351"/>
      </p:ext>
    </p:extLst>
  </p:cSld>
  <p:clrMapOvr>
    <a:masterClrMapping/>
  </p:clrMapOvr>
  <mc:AlternateContent xmlns:mc="http://schemas.openxmlformats.org/markup-compatibility/2006" xmlns:p14="http://schemas.microsoft.com/office/powerpoint/2010/main">
    <mc:Choice Requires="p14">
      <p:transition spd="slow" p14:dur="2000" advTm="55757"/>
    </mc:Choice>
    <mc:Fallback xmlns="">
      <p:transition spd="slow" advTm="5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Therefore, suppose we are finding the interpolating quadratic of</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p>
          <a:p>
            <a:r>
              <a:rPr lang="en-US" dirty="0"/>
              <a:t>Find the interpolating quadratic of </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(0,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p>
          <a:p>
            <a:pPr lvl="1"/>
            <a:r>
              <a:rPr lang="en-US" dirty="0"/>
              <a:t>This requires us to find the interpolating polynomial</a:t>
            </a:r>
          </a:p>
          <a:p>
            <a:pPr marL="0" indent="0" algn="ctr">
              <a:buNone/>
            </a:pP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2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y</a:t>
            </a:r>
            <a:r>
              <a:rPr lang="en-US" baseline="-25000" dirty="0">
                <a:latin typeface="Times New Roman" panose="02020603050405020304" pitchFamily="18" charset="0"/>
              </a:rPr>
              <a:t>2</a:t>
            </a:r>
            <a:endParaRPr lang="en-US" i="1" dirty="0"/>
          </a:p>
          <a:p>
            <a:pPr lvl="1"/>
            <a:r>
              <a:rPr lang="en-US" dirty="0"/>
              <a:t>This requires us to solve:</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r>
              <a:rPr lang="en-US" dirty="0"/>
              <a:t>To evaluate the interpolating polynomial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t>,</a:t>
            </a:r>
            <a:br>
              <a:rPr lang="en-US" dirty="0"/>
            </a:br>
            <a:r>
              <a:rPr lang="en-US" dirty="0"/>
              <a:t>we calculate</a:t>
            </a:r>
          </a:p>
          <a:p>
            <a:pPr marL="0" indent="0" algn="ctr">
              <a:buNone/>
            </a:pPr>
            <a:r>
              <a:rPr lang="en-US" i="1" dirty="0">
                <a:latin typeface="Times New Roman" panose="02020603050405020304" pitchFamily="18" charset="0"/>
              </a:rPr>
              <a:t>p</a:t>
            </a:r>
            <a:r>
              <a:rPr lang="en-US" dirty="0">
                <a:latin typeface="Times New Roman" panose="02020603050405020304" pitchFamily="18" charset="0"/>
              </a:rPr>
              <a:t>(</a:t>
            </a:r>
            <a:r>
              <a:rPr lang="en-US" i="1" dirty="0">
                <a:latin typeface="Times New Roman" panose="02020603050405020304" pitchFamily="18" charset="0"/>
              </a:rPr>
              <a:t>x </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10" name="Object 9">
            <a:extLst>
              <a:ext uri="{FF2B5EF4-FFF2-40B4-BE49-F238E27FC236}">
                <a16:creationId xmlns:a16="http://schemas.microsoft.com/office/drawing/2014/main" id="{5B57575D-9471-4380-9824-9D95919A5DD5}"/>
              </a:ext>
            </a:extLst>
          </p:cNvPr>
          <p:cNvGraphicFramePr>
            <a:graphicFrameLocks noChangeAspect="1"/>
          </p:cNvGraphicFramePr>
          <p:nvPr>
            <p:extLst>
              <p:ext uri="{D42A27DB-BD31-4B8C-83A1-F6EECF244321}">
                <p14:modId xmlns:p14="http://schemas.microsoft.com/office/powerpoint/2010/main" val="352797104"/>
              </p:ext>
            </p:extLst>
          </p:nvPr>
        </p:nvGraphicFramePr>
        <p:xfrm>
          <a:off x="2528888" y="4392613"/>
          <a:ext cx="4441825" cy="1111250"/>
        </p:xfrm>
        <a:graphic>
          <a:graphicData uri="http://schemas.openxmlformats.org/presentationml/2006/ole">
            <mc:AlternateContent xmlns:mc="http://schemas.openxmlformats.org/markup-compatibility/2006">
              <mc:Choice xmlns:v="urn:schemas-microsoft-com:vml" Requires="v">
                <p:oleObj spid="_x0000_s14341" name="Equation" r:id="rId6" imgW="1993680" imgH="495000" progId="Equation.DSMT4">
                  <p:embed/>
                </p:oleObj>
              </mc:Choice>
              <mc:Fallback>
                <p:oleObj name="Equation" r:id="rId6" imgW="1993680" imgH="495000" progId="Equation.DSMT4">
                  <p:embed/>
                  <p:pic>
                    <p:nvPicPr>
                      <p:cNvPr id="10" name="Object 9">
                        <a:extLst>
                          <a:ext uri="{FF2B5EF4-FFF2-40B4-BE49-F238E27FC236}">
                            <a16:creationId xmlns:a16="http://schemas.microsoft.com/office/drawing/2014/main" id="{5B57575D-9471-4380-9824-9D95919A5DD5}"/>
                          </a:ext>
                        </a:extLst>
                      </p:cNvPr>
                      <p:cNvPicPr/>
                      <p:nvPr/>
                    </p:nvPicPr>
                    <p:blipFill>
                      <a:blip r:embed="rId7"/>
                      <a:stretch>
                        <a:fillRect/>
                      </a:stretch>
                    </p:blipFill>
                    <p:spPr>
                      <a:xfrm>
                        <a:off x="2528888" y="4392613"/>
                        <a:ext cx="4441825" cy="111125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75CE7552-4AB3-4C1D-80D8-78907AF16C5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67745535"/>
      </p:ext>
    </p:extLst>
  </p:cSld>
  <p:clrMapOvr>
    <a:masterClrMapping/>
  </p:clrMapOvr>
  <mc:AlternateContent xmlns:mc="http://schemas.openxmlformats.org/markup-compatibility/2006" xmlns:p14="http://schemas.microsoft.com/office/powerpoint/2010/main">
    <mc:Choice Requires="p14">
      <p:transition spd="slow" p14:dur="2000" advTm="50898"/>
    </mc:Choice>
    <mc:Fallback xmlns="">
      <p:transition spd="slow" advTm="5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Now, if the three points are equally spaced by </a:t>
            </a:r>
            <a:r>
              <a:rPr lang="en-US" i="1" dirty="0">
                <a:latin typeface="Times New Roman" panose="02020603050405020304" pitchFamily="18" charset="0"/>
              </a:rPr>
              <a:t>h</a:t>
            </a:r>
            <a:r>
              <a:rPr lang="en-US" dirty="0"/>
              <a:t>:</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endParaRPr lang="en-US" dirty="0"/>
          </a:p>
          <a:p>
            <a:r>
              <a:rPr lang="en-US" dirty="0"/>
              <a:t>Find the interpolating quadratic of </a:t>
            </a:r>
          </a:p>
          <a:p>
            <a:pPr marL="0" indent="0" algn="ctr">
              <a:buNone/>
            </a:pPr>
            <a:r>
              <a:rPr lang="en-US" dirty="0">
                <a:latin typeface="Times New Roman" panose="02020603050405020304" pitchFamily="18" charset="0"/>
              </a:rPr>
              <a:t>(–</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(0,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h</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a:t>
            </a:r>
            <a:endParaRPr lang="en-US" dirty="0"/>
          </a:p>
          <a:p>
            <a:pPr lvl="1"/>
            <a:r>
              <a:rPr lang="en-US" dirty="0"/>
              <a:t>Solving </a:t>
            </a:r>
          </a:p>
          <a:p>
            <a:endParaRPr lang="en-US" dirty="0">
              <a:latin typeface="Times New Roman" panose="02020603050405020304" pitchFamily="18" charset="0"/>
            </a:endParaRPr>
          </a:p>
          <a:p>
            <a:pPr marL="0" indent="0">
              <a:buNone/>
            </a:pPr>
            <a:endParaRPr lang="en-US" dirty="0">
              <a:latin typeface="Times New Roman" panose="02020603050405020304" pitchFamily="18" charset="0"/>
            </a:endParaRPr>
          </a:p>
          <a:p>
            <a:r>
              <a:rPr lang="en-US" dirty="0"/>
              <a:t>This means that</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10" name="Object 9">
            <a:extLst>
              <a:ext uri="{FF2B5EF4-FFF2-40B4-BE49-F238E27FC236}">
                <a16:creationId xmlns:a16="http://schemas.microsoft.com/office/drawing/2014/main" id="{5B57575D-9471-4380-9824-9D95919A5DD5}"/>
              </a:ext>
            </a:extLst>
          </p:cNvPr>
          <p:cNvGraphicFramePr>
            <a:graphicFrameLocks noChangeAspect="1"/>
          </p:cNvGraphicFramePr>
          <p:nvPr>
            <p:extLst>
              <p:ext uri="{D42A27DB-BD31-4B8C-83A1-F6EECF244321}">
                <p14:modId xmlns:p14="http://schemas.microsoft.com/office/powerpoint/2010/main" val="25892554"/>
              </p:ext>
            </p:extLst>
          </p:nvPr>
        </p:nvGraphicFramePr>
        <p:xfrm>
          <a:off x="2987675" y="3429000"/>
          <a:ext cx="3168650" cy="939800"/>
        </p:xfrm>
        <a:graphic>
          <a:graphicData uri="http://schemas.openxmlformats.org/presentationml/2006/ole">
            <mc:AlternateContent xmlns:mc="http://schemas.openxmlformats.org/markup-compatibility/2006">
              <mc:Choice xmlns:v="urn:schemas-microsoft-com:vml" Requires="v">
                <p:oleObj spid="_x0000_s15368" name="Equation" r:id="rId6" imgW="1422360" imgH="419040" progId="Equation.DSMT4">
                  <p:embed/>
                </p:oleObj>
              </mc:Choice>
              <mc:Fallback>
                <p:oleObj name="Equation" r:id="rId6" imgW="1422360" imgH="419040" progId="Equation.DSMT4">
                  <p:embed/>
                  <p:pic>
                    <p:nvPicPr>
                      <p:cNvPr id="10" name="Object 9">
                        <a:extLst>
                          <a:ext uri="{FF2B5EF4-FFF2-40B4-BE49-F238E27FC236}">
                            <a16:creationId xmlns:a16="http://schemas.microsoft.com/office/drawing/2014/main" id="{5B57575D-9471-4380-9824-9D95919A5DD5}"/>
                          </a:ext>
                        </a:extLst>
                      </p:cNvPr>
                      <p:cNvPicPr/>
                      <p:nvPr/>
                    </p:nvPicPr>
                    <p:blipFill>
                      <a:blip r:embed="rId7"/>
                      <a:stretch>
                        <a:fillRect/>
                      </a:stretch>
                    </p:blipFill>
                    <p:spPr>
                      <a:xfrm>
                        <a:off x="2987675" y="3429000"/>
                        <a:ext cx="3168650" cy="9398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5505D16-69E5-4CED-A584-F6EA63DFDC26}"/>
              </a:ext>
            </a:extLst>
          </p:cNvPr>
          <p:cNvGraphicFramePr>
            <a:graphicFrameLocks noChangeAspect="1"/>
          </p:cNvGraphicFramePr>
          <p:nvPr>
            <p:extLst>
              <p:ext uri="{D42A27DB-BD31-4B8C-83A1-F6EECF244321}">
                <p14:modId xmlns:p14="http://schemas.microsoft.com/office/powerpoint/2010/main" val="2574253368"/>
              </p:ext>
            </p:extLst>
          </p:nvPr>
        </p:nvGraphicFramePr>
        <p:xfrm>
          <a:off x="3496469" y="4727575"/>
          <a:ext cx="2151062" cy="1993900"/>
        </p:xfrm>
        <a:graphic>
          <a:graphicData uri="http://schemas.openxmlformats.org/presentationml/2006/ole">
            <mc:AlternateContent xmlns:mc="http://schemas.openxmlformats.org/markup-compatibility/2006">
              <mc:Choice xmlns:v="urn:schemas-microsoft-com:vml" Requires="v">
                <p:oleObj spid="_x0000_s15369" name="Equation" r:id="rId8" imgW="965160" imgH="888840" progId="Equation.DSMT4">
                  <p:embed/>
                </p:oleObj>
              </mc:Choice>
              <mc:Fallback>
                <p:oleObj name="Equation" r:id="rId8" imgW="965160" imgH="888840" progId="Equation.DSMT4">
                  <p:embed/>
                  <p:pic>
                    <p:nvPicPr>
                      <p:cNvPr id="10" name="Object 9">
                        <a:extLst>
                          <a:ext uri="{FF2B5EF4-FFF2-40B4-BE49-F238E27FC236}">
                            <a16:creationId xmlns:a16="http://schemas.microsoft.com/office/drawing/2014/main" id="{5B57575D-9471-4380-9824-9D95919A5DD5}"/>
                          </a:ext>
                        </a:extLst>
                      </p:cNvPr>
                      <p:cNvPicPr/>
                      <p:nvPr/>
                    </p:nvPicPr>
                    <p:blipFill>
                      <a:blip r:embed="rId9"/>
                      <a:stretch>
                        <a:fillRect/>
                      </a:stretch>
                    </p:blipFill>
                    <p:spPr>
                      <a:xfrm>
                        <a:off x="3496469" y="4727575"/>
                        <a:ext cx="2151062" cy="19939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4A0CDAD0-0A12-4A6F-ADEE-6C6C5A7AA3C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05757325"/>
      </p:ext>
    </p:extLst>
  </p:cSld>
  <p:clrMapOvr>
    <a:masterClrMapping/>
  </p:clrMapOvr>
  <mc:AlternateContent xmlns:mc="http://schemas.openxmlformats.org/markup-compatibility/2006" xmlns:p14="http://schemas.microsoft.com/office/powerpoint/2010/main">
    <mc:Choice Requires="p14">
      <p:transition spd="slow" p14:dur="2000" advTm="124413"/>
    </mc:Choice>
    <mc:Fallback xmlns="">
      <p:transition spd="slow" advTm="12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We can now implement this in C++:</a:t>
            </a:r>
          </a:p>
          <a:p>
            <a:pPr marL="800100" lvl="2" indent="0">
              <a:buNone/>
            </a:pPr>
            <a:r>
              <a:rPr lang="en-US" sz="1800" dirty="0">
                <a:latin typeface="Consolas" panose="020B0609020204030204" pitchFamily="49" charset="0"/>
              </a:rPr>
              <a:t>double </a:t>
            </a:r>
            <a:r>
              <a:rPr lang="en-US" sz="1800" dirty="0" err="1">
                <a:latin typeface="Consolas" panose="020B0609020204030204" pitchFamily="49" charset="0"/>
              </a:rPr>
              <a:t>quad_interp</a:t>
            </a:r>
            <a:r>
              <a:rPr lang="en-US" sz="1800" dirty="0">
                <a:latin typeface="Consolas" panose="020B0609020204030204" pitchFamily="49" charset="0"/>
              </a:rPr>
              <a:t>( double x2, double h, double y[3],</a:t>
            </a:r>
            <a:br>
              <a:rPr lang="en-US" sz="1800" dirty="0">
                <a:latin typeface="Consolas" panose="020B0609020204030204" pitchFamily="49" charset="0"/>
              </a:rPr>
            </a:br>
            <a:r>
              <a:rPr lang="en-US" sz="1800" dirty="0">
                <a:latin typeface="Consolas" panose="020B0609020204030204" pitchFamily="49" charset="0"/>
              </a:rPr>
              <a:t>                    double x ) {</a:t>
            </a:r>
          </a:p>
          <a:p>
            <a:pPr marL="800100" lvl="2" indent="0">
              <a:buNone/>
            </a:pPr>
            <a:r>
              <a:rPr lang="en-US" sz="1800" dirty="0">
                <a:latin typeface="Consolas" panose="020B0609020204030204" pitchFamily="49" charset="0"/>
              </a:rPr>
              <a:t>    double a1{ (y[2] - y[0])/(2.0*h) };</a:t>
            </a:r>
          </a:p>
          <a:p>
            <a:pPr marL="800100" lvl="2" indent="0">
              <a:buNone/>
            </a:pPr>
            <a:r>
              <a:rPr lang="en-US" sz="1800" dirty="0">
                <a:latin typeface="Consolas" panose="020B0609020204030204" pitchFamily="49" charset="0"/>
              </a:rPr>
              <a:t>    double a2{ (y[2] - 2.0*y[1] + y[0])/(2.0*h*h) };</a:t>
            </a:r>
          </a:p>
          <a:p>
            <a:pPr marL="800100" lvl="2" indent="0">
              <a:buNone/>
            </a:pPr>
            <a:endParaRPr lang="en-US" sz="1800" dirty="0">
              <a:latin typeface="Consolas" panose="020B0609020204030204" pitchFamily="49" charset="0"/>
            </a:endParaRPr>
          </a:p>
          <a:p>
            <a:pPr marL="800100" lvl="2" indent="0">
              <a:buNone/>
            </a:pPr>
            <a:r>
              <a:rPr lang="en-US" sz="1800" dirty="0">
                <a:latin typeface="Consolas" panose="020B0609020204030204" pitchFamily="49" charset="0"/>
              </a:rPr>
              <a:t>    return a2*(x - x2)*(x - x2) + a1*(x - x2) + y[1];</a:t>
            </a:r>
          </a:p>
          <a:p>
            <a:pPr marL="800100" lvl="2" indent="0">
              <a:buNone/>
            </a:pPr>
            <a:r>
              <a:rPr lang="en-US" sz="1800" dirty="0">
                <a:latin typeface="Consolas" panose="020B0609020204030204" pitchFamily="49" charset="0"/>
              </a:rPr>
              <a:t>} </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23</a:t>
            </a:fld>
            <a:endParaRPr lang="en-CA"/>
          </a:p>
        </p:txBody>
      </p:sp>
      <p:pic>
        <p:nvPicPr>
          <p:cNvPr id="8" name="Audio 7">
            <a:hlinkClick r:id="" action="ppaction://media"/>
            <a:extLst>
              <a:ext uri="{FF2B5EF4-FFF2-40B4-BE49-F238E27FC236}">
                <a16:creationId xmlns:a16="http://schemas.microsoft.com/office/drawing/2014/main" id="{2A504F3F-39CC-40B5-BE14-129A219619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7" name="Rectangle 6"/>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1"/>
    </p:custDataLst>
    <p:extLst>
      <p:ext uri="{BB962C8B-B14F-4D97-AF65-F5344CB8AC3E}">
        <p14:creationId xmlns:p14="http://schemas.microsoft.com/office/powerpoint/2010/main" val="1136656045"/>
      </p:ext>
    </p:extLst>
  </p:cSld>
  <p:clrMapOvr>
    <a:masterClrMapping/>
  </p:clrMapOvr>
  <mc:AlternateContent xmlns:mc="http://schemas.openxmlformats.org/markup-compatibility/2006" xmlns:p14="http://schemas.microsoft.com/office/powerpoint/2010/main">
    <mc:Choice Requires="p14">
      <p:transition spd="slow" p14:dur="2000" advTm="51298"/>
    </mc:Choice>
    <mc:Fallback xmlns="">
      <p:transition spd="slow" advTm="51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We can also implement this in </a:t>
            </a:r>
            <a:r>
              <a:rPr lang="en-US" dirty="0" err="1"/>
              <a:t>M</a:t>
            </a:r>
            <a:r>
              <a:rPr lang="en-US" cap="small" dirty="0" err="1"/>
              <a:t>atlab</a:t>
            </a:r>
            <a:r>
              <a:rPr lang="en-US" dirty="0"/>
              <a:t>:</a:t>
            </a:r>
          </a:p>
          <a:p>
            <a:pPr marL="800100" lvl="2" indent="0">
              <a:buNone/>
            </a:pPr>
            <a:r>
              <a:rPr lang="en-US" sz="1800" dirty="0">
                <a:latin typeface="Consolas" panose="020B0609020204030204" pitchFamily="49" charset="0"/>
              </a:rPr>
              <a:t>function [y] = </a:t>
            </a:r>
            <a:r>
              <a:rPr lang="en-US" sz="1800" dirty="0" err="1">
                <a:latin typeface="Consolas" panose="020B0609020204030204" pitchFamily="49" charset="0"/>
              </a:rPr>
              <a:t>quad_interp</a:t>
            </a:r>
            <a:r>
              <a:rPr lang="en-US" sz="1800" dirty="0">
                <a:latin typeface="Consolas" panose="020B0609020204030204" pitchFamily="49" charset="0"/>
              </a:rPr>
              <a:t>( x2, h, </a:t>
            </a:r>
            <a:r>
              <a:rPr lang="en-US" sz="1800" dirty="0" err="1">
                <a:latin typeface="Consolas" panose="020B0609020204030204" pitchFamily="49" charset="0"/>
              </a:rPr>
              <a:t>ys</a:t>
            </a:r>
            <a:r>
              <a:rPr lang="en-US" sz="1800" dirty="0">
                <a:latin typeface="Consolas" panose="020B0609020204030204" pitchFamily="49" charset="0"/>
              </a:rPr>
              <a:t>, x )</a:t>
            </a:r>
          </a:p>
          <a:p>
            <a:pPr marL="800100" lvl="2" indent="0">
              <a:buNone/>
            </a:pPr>
            <a:r>
              <a:rPr lang="en-US" sz="1800" dirty="0">
                <a:latin typeface="Consolas" panose="020B0609020204030204" pitchFamily="49" charset="0"/>
              </a:rPr>
              <a:t>    a1 = (</a:t>
            </a:r>
            <a:r>
              <a:rPr lang="en-US" sz="1800" dirty="0" err="1">
                <a:latin typeface="Consolas" panose="020B0609020204030204" pitchFamily="49" charset="0"/>
              </a:rPr>
              <a:t>ys</a:t>
            </a:r>
            <a:r>
              <a:rPr lang="en-US" sz="1800" dirty="0">
                <a:latin typeface="Consolas" panose="020B0609020204030204" pitchFamily="49" charset="0"/>
              </a:rPr>
              <a:t>(3) - </a:t>
            </a:r>
            <a:r>
              <a:rPr lang="en-US" sz="1800" dirty="0" err="1">
                <a:latin typeface="Consolas" panose="020B0609020204030204" pitchFamily="49" charset="0"/>
              </a:rPr>
              <a:t>ys</a:t>
            </a:r>
            <a:r>
              <a:rPr lang="en-US" sz="1800" dirty="0">
                <a:latin typeface="Consolas" panose="020B0609020204030204" pitchFamily="49" charset="0"/>
              </a:rPr>
              <a:t>(1))/(2.0*h);</a:t>
            </a:r>
          </a:p>
          <a:p>
            <a:pPr marL="800100" lvl="2" indent="0">
              <a:buNone/>
            </a:pPr>
            <a:r>
              <a:rPr lang="en-US" sz="1800" dirty="0">
                <a:latin typeface="Consolas" panose="020B0609020204030204" pitchFamily="49" charset="0"/>
              </a:rPr>
              <a:t>    a2 = (</a:t>
            </a:r>
            <a:r>
              <a:rPr lang="en-US" sz="1800" dirty="0" err="1">
                <a:latin typeface="Consolas" panose="020B0609020204030204" pitchFamily="49" charset="0"/>
              </a:rPr>
              <a:t>ys</a:t>
            </a:r>
            <a:r>
              <a:rPr lang="en-US" sz="1800" dirty="0">
                <a:latin typeface="Consolas" panose="020B0609020204030204" pitchFamily="49" charset="0"/>
              </a:rPr>
              <a:t>(3) - 2.0*</a:t>
            </a:r>
            <a:r>
              <a:rPr lang="en-US" sz="1800" dirty="0" err="1">
                <a:latin typeface="Consolas" panose="020B0609020204030204" pitchFamily="49" charset="0"/>
              </a:rPr>
              <a:t>ys</a:t>
            </a:r>
            <a:r>
              <a:rPr lang="en-US" sz="1800" dirty="0">
                <a:latin typeface="Consolas" panose="020B0609020204030204" pitchFamily="49" charset="0"/>
              </a:rPr>
              <a:t>(2) + </a:t>
            </a:r>
            <a:r>
              <a:rPr lang="en-US" sz="1800" dirty="0" err="1">
                <a:latin typeface="Consolas" panose="020B0609020204030204" pitchFamily="49" charset="0"/>
              </a:rPr>
              <a:t>ys</a:t>
            </a:r>
            <a:r>
              <a:rPr lang="en-US" sz="1800" dirty="0">
                <a:latin typeface="Consolas" panose="020B0609020204030204" pitchFamily="49" charset="0"/>
              </a:rPr>
              <a:t>(1))/(2.0*h*h);</a:t>
            </a:r>
          </a:p>
          <a:p>
            <a:pPr marL="800100" lvl="2" indent="0">
              <a:buNone/>
            </a:pPr>
            <a:endParaRPr lang="en-US" sz="1800" dirty="0">
              <a:latin typeface="Consolas" panose="020B0609020204030204" pitchFamily="49" charset="0"/>
            </a:endParaRPr>
          </a:p>
          <a:p>
            <a:pPr marL="800100" lvl="2" indent="0">
              <a:buNone/>
            </a:pPr>
            <a:r>
              <a:rPr lang="en-US" sz="1800" dirty="0">
                <a:latin typeface="Consolas" panose="020B0609020204030204" pitchFamily="49" charset="0"/>
              </a:rPr>
              <a:t>    y = a2*(x - x2)*(x - x2) + a1*(x - x2) + </a:t>
            </a:r>
            <a:r>
              <a:rPr lang="en-US" sz="1800" dirty="0" err="1">
                <a:latin typeface="Consolas" panose="020B0609020204030204" pitchFamily="49" charset="0"/>
              </a:rPr>
              <a:t>ys</a:t>
            </a:r>
            <a:r>
              <a:rPr lang="en-US" sz="1800" dirty="0">
                <a:latin typeface="Consolas" panose="020B0609020204030204" pitchFamily="49" charset="0"/>
              </a:rPr>
              <a:t>(2);</a:t>
            </a:r>
          </a:p>
          <a:p>
            <a:pPr marL="800100" lvl="2" indent="0">
              <a:buNone/>
            </a:pPr>
            <a:r>
              <a:rPr lang="en-US" sz="1800" dirty="0">
                <a:latin typeface="Consolas" panose="020B0609020204030204" pitchFamily="49" charset="0"/>
              </a:rPr>
              <a:t>end </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24</a:t>
            </a:fld>
            <a:endParaRPr lang="en-CA"/>
          </a:p>
        </p:txBody>
      </p:sp>
      <p:pic>
        <p:nvPicPr>
          <p:cNvPr id="7" name="Audio 6">
            <a:hlinkClick r:id="" action="ppaction://media"/>
            <a:extLst>
              <a:ext uri="{FF2B5EF4-FFF2-40B4-BE49-F238E27FC236}">
                <a16:creationId xmlns:a16="http://schemas.microsoft.com/office/drawing/2014/main" id="{6C2E0AA3-1067-4B74-B9F0-473708489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2840570"/>
      </p:ext>
    </p:extLst>
  </p:cSld>
  <p:clrMapOvr>
    <a:masterClrMapping/>
  </p:clrMapOvr>
  <mc:AlternateContent xmlns:mc="http://schemas.openxmlformats.org/markup-compatibility/2006" xmlns:p14="http://schemas.microsoft.com/office/powerpoint/2010/main">
    <mc:Choice Requires="p14">
      <p:transition spd="slow" p14:dur="2000" advTm="46005"/>
    </mc:Choice>
    <mc:Fallback xmlns="">
      <p:transition spd="slow" advTm="46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Let us look at an example:</a:t>
            </a:r>
          </a:p>
          <a:p>
            <a:pPr marL="0" indent="0" algn="ctr">
              <a:buNone/>
            </a:pPr>
            <a:r>
              <a:rPr lang="en-US" dirty="0">
                <a:latin typeface="Times New Roman" panose="02020603050405020304" pitchFamily="18" charset="0"/>
              </a:rPr>
              <a:t>(999.9, 0.5), (1000.0, 0.8), (1000.1, 0.9)</a:t>
            </a:r>
            <a:endParaRPr lang="en-US" dirty="0"/>
          </a:p>
          <a:p>
            <a:r>
              <a:rPr lang="en-US" dirty="0"/>
              <a:t>To find the interpolating polynomial at </a:t>
            </a:r>
            <a:r>
              <a:rPr lang="en-US" i="1" dirty="0">
                <a:latin typeface="Times New Roman" panose="02020603050405020304" pitchFamily="18" charset="0"/>
              </a:rPr>
              <a:t>x</a:t>
            </a:r>
            <a:r>
              <a:rPr lang="en-US" dirty="0">
                <a:latin typeface="Times New Roman" panose="02020603050405020304" pitchFamily="18" charset="0"/>
              </a:rPr>
              <a:t> = 1000.04</a:t>
            </a:r>
          </a:p>
          <a:p>
            <a:pPr lvl="1"/>
            <a:r>
              <a:rPr lang="en-US" dirty="0"/>
              <a:t>The exact answer is </a:t>
            </a:r>
            <a:r>
              <a:rPr lang="en-US" i="1" dirty="0">
                <a:latin typeface="Times New Roman" panose="02020603050405020304" pitchFamily="18" charset="0"/>
              </a:rPr>
              <a:t>y</a:t>
            </a:r>
            <a:r>
              <a:rPr lang="en-US" dirty="0">
                <a:latin typeface="Times New Roman" panose="02020603050405020304" pitchFamily="18" charset="0"/>
              </a:rPr>
              <a:t> = 0.864</a:t>
            </a: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25</a:t>
            </a:fld>
            <a:endParaRPr lang="en-CA"/>
          </a:p>
        </p:txBody>
      </p:sp>
      <p:pic>
        <p:nvPicPr>
          <p:cNvPr id="9" name="Picture 8">
            <a:extLst>
              <a:ext uri="{FF2B5EF4-FFF2-40B4-BE49-F238E27FC236}">
                <a16:creationId xmlns:a16="http://schemas.microsoft.com/office/drawing/2014/main" id="{1D0FD158-3B1B-4509-98EF-2882FE02C2CC}"/>
              </a:ext>
            </a:extLst>
          </p:cNvPr>
          <p:cNvPicPr>
            <a:picLocks noChangeAspect="1"/>
          </p:cNvPicPr>
          <p:nvPr/>
        </p:nvPicPr>
        <p:blipFill>
          <a:blip r:embed="rId5"/>
          <a:stretch>
            <a:fillRect/>
          </a:stretch>
        </p:blipFill>
        <p:spPr>
          <a:xfrm>
            <a:off x="2428868" y="3186873"/>
            <a:ext cx="4286264" cy="3534602"/>
          </a:xfrm>
          <a:prstGeom prst="rect">
            <a:avLst/>
          </a:prstGeom>
        </p:spPr>
      </p:pic>
      <p:sp>
        <p:nvSpPr>
          <p:cNvPr id="10" name="Oval 9">
            <a:extLst>
              <a:ext uri="{FF2B5EF4-FFF2-40B4-BE49-F238E27FC236}">
                <a16:creationId xmlns:a16="http://schemas.microsoft.com/office/drawing/2014/main" id="{63931469-5EB5-436D-8A73-BBB657F4AF6B}"/>
              </a:ext>
            </a:extLst>
          </p:cNvPr>
          <p:cNvSpPr/>
          <p:nvPr/>
        </p:nvSpPr>
        <p:spPr>
          <a:xfrm>
            <a:off x="5066156" y="400154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ECD5842D-C50B-471C-ADA1-356286EB807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69946647"/>
      </p:ext>
    </p:extLst>
  </p:cSld>
  <p:clrMapOvr>
    <a:masterClrMapping/>
  </p:clrMapOvr>
  <mc:AlternateContent xmlns:mc="http://schemas.openxmlformats.org/markup-compatibility/2006" xmlns:p14="http://schemas.microsoft.com/office/powerpoint/2010/main">
    <mc:Choice Requires="p14">
      <p:transition spd="slow" p14:dur="2000" advTm="45146"/>
    </mc:Choice>
    <mc:Fallback xmlns="">
      <p:transition spd="slow" advTm="4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1"/>
                </p:tgtEl>
              </p:cMediaNode>
            </p:audio>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We can solve the system of linear equations</a:t>
            </a:r>
          </a:p>
          <a:p>
            <a:pPr lvl="1"/>
            <a:endParaRPr lang="en-US" dirty="0"/>
          </a:p>
          <a:p>
            <a:pPr lvl="1"/>
            <a:endParaRPr lang="en-US" dirty="0"/>
          </a:p>
          <a:p>
            <a:pPr lvl="1"/>
            <a:endParaRPr lang="en-US" dirty="0"/>
          </a:p>
          <a:p>
            <a:pPr lvl="1"/>
            <a:endParaRPr lang="en-US" dirty="0"/>
          </a:p>
          <a:p>
            <a:r>
              <a:rPr lang="en-US" dirty="0"/>
              <a:t>Alternatively, we can use the</a:t>
            </a:r>
            <a:br>
              <a:rPr lang="en-US" dirty="0"/>
            </a:br>
            <a:r>
              <a:rPr lang="en-US" dirty="0"/>
              <a:t>technique we just described</a:t>
            </a:r>
          </a:p>
          <a:p>
            <a:pPr marL="0" indent="0">
              <a:buNone/>
            </a:pPr>
            <a:r>
              <a:rPr lang="en-US" dirty="0">
                <a:latin typeface="Times New Roman" panose="02020603050405020304" pitchFamily="18" charset="0"/>
              </a:rPr>
              <a:t>       (–0.1, 0.5), (0, 0.8), (0.1, 0.9)</a:t>
            </a:r>
            <a:endParaRPr lang="en-US" dirty="0"/>
          </a:p>
          <a:p>
            <a:pPr marL="0" indent="0">
              <a:buNone/>
            </a:pPr>
            <a:endParaRPr lang="en-US" dirty="0"/>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26</a:t>
            </a:fld>
            <a:endParaRPr lang="en-CA"/>
          </a:p>
        </p:txBody>
      </p:sp>
      <p:graphicFrame>
        <p:nvGraphicFramePr>
          <p:cNvPr id="6" name="Object 5">
            <a:extLst>
              <a:ext uri="{FF2B5EF4-FFF2-40B4-BE49-F238E27FC236}">
                <a16:creationId xmlns:a16="http://schemas.microsoft.com/office/drawing/2014/main" id="{E42DC261-6527-4848-846F-6C31AE138E19}"/>
              </a:ext>
            </a:extLst>
          </p:cNvPr>
          <p:cNvGraphicFramePr>
            <a:graphicFrameLocks noChangeAspect="1"/>
          </p:cNvGraphicFramePr>
          <p:nvPr>
            <p:extLst>
              <p:ext uri="{D42A27DB-BD31-4B8C-83A1-F6EECF244321}">
                <p14:modId xmlns:p14="http://schemas.microsoft.com/office/powerpoint/2010/main" val="3781753323"/>
              </p:ext>
            </p:extLst>
          </p:nvPr>
        </p:nvGraphicFramePr>
        <p:xfrm>
          <a:off x="634279" y="2160444"/>
          <a:ext cx="3752273" cy="1268556"/>
        </p:xfrm>
        <a:graphic>
          <a:graphicData uri="http://schemas.openxmlformats.org/presentationml/2006/ole">
            <mc:AlternateContent xmlns:mc="http://schemas.openxmlformats.org/markup-compatibility/2006">
              <mc:Choice xmlns:v="urn:schemas-microsoft-com:vml" Requires="v">
                <p:oleObj spid="_x0000_s16389" name="Equation" r:id="rId6" imgW="1854000" imgH="622080" progId="Equation.DSMT4">
                  <p:embed/>
                </p:oleObj>
              </mc:Choice>
              <mc:Fallback>
                <p:oleObj name="Equation" r:id="rId6" imgW="1854000" imgH="622080" progId="Equation.DSMT4">
                  <p:embed/>
                  <p:pic>
                    <p:nvPicPr>
                      <p:cNvPr id="6" name="Object 5">
                        <a:extLst>
                          <a:ext uri="{FF2B5EF4-FFF2-40B4-BE49-F238E27FC236}">
                            <a16:creationId xmlns:a16="http://schemas.microsoft.com/office/drawing/2014/main" id="{E42DC261-6527-4848-846F-6C31AE138E19}"/>
                          </a:ext>
                        </a:extLst>
                      </p:cNvPr>
                      <p:cNvPicPr/>
                      <p:nvPr/>
                    </p:nvPicPr>
                    <p:blipFill>
                      <a:blip r:embed="rId7"/>
                      <a:stretch>
                        <a:fillRect/>
                      </a:stretch>
                    </p:blipFill>
                    <p:spPr>
                      <a:xfrm>
                        <a:off x="634279" y="2160444"/>
                        <a:ext cx="3752273" cy="1268556"/>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4ECE114C-59E5-41E1-B64B-D2F028887590}"/>
              </a:ext>
            </a:extLst>
          </p:cNvPr>
          <p:cNvPicPr>
            <a:picLocks noChangeAspect="1"/>
          </p:cNvPicPr>
          <p:nvPr/>
        </p:nvPicPr>
        <p:blipFill>
          <a:blip r:embed="rId8"/>
          <a:stretch>
            <a:fillRect/>
          </a:stretch>
        </p:blipFill>
        <p:spPr>
          <a:xfrm>
            <a:off x="4572000" y="2160444"/>
            <a:ext cx="4467225" cy="3695700"/>
          </a:xfrm>
          <a:prstGeom prst="rect">
            <a:avLst/>
          </a:prstGeom>
        </p:spPr>
      </p:pic>
      <p:sp>
        <p:nvSpPr>
          <p:cNvPr id="11" name="Oval 10">
            <a:extLst>
              <a:ext uri="{FF2B5EF4-FFF2-40B4-BE49-F238E27FC236}">
                <a16:creationId xmlns:a16="http://schemas.microsoft.com/office/drawing/2014/main" id="{EB47508D-6AA0-455F-BBD6-AB1E7982F7C9}"/>
              </a:ext>
            </a:extLst>
          </p:cNvPr>
          <p:cNvSpPr/>
          <p:nvPr/>
        </p:nvSpPr>
        <p:spPr>
          <a:xfrm>
            <a:off x="7364740" y="307875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Audio 11">
            <a:hlinkClick r:id="" action="ppaction://media"/>
            <a:extLst>
              <a:ext uri="{FF2B5EF4-FFF2-40B4-BE49-F238E27FC236}">
                <a16:creationId xmlns:a16="http://schemas.microsoft.com/office/drawing/2014/main" id="{89FC7992-9511-4FAD-8A76-DB01CBE4E55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30021292"/>
      </p:ext>
    </p:extLst>
  </p:cSld>
  <p:clrMapOvr>
    <a:masterClrMapping/>
  </p:clrMapOvr>
  <mc:AlternateContent xmlns:mc="http://schemas.openxmlformats.org/markup-compatibility/2006" xmlns:p14="http://schemas.microsoft.com/office/powerpoint/2010/main">
    <mc:Choice Requires="p14">
      <p:transition spd="slow" p14:dur="2000" advTm="46841"/>
    </mc:Choice>
    <mc:Fallback xmlns="">
      <p:transition spd="slow" advTm="4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2"/>
                </p:tgtEl>
              </p:cMediaNode>
            </p:audio>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Shifting the </a:t>
            </a:r>
            <a:r>
              <a:rPr lang="en-US" i="1" dirty="0">
                <a:latin typeface="Times New Roman" panose="02020603050405020304" pitchFamily="18" charset="0"/>
              </a:rPr>
              <a:t>x</a:t>
            </a:r>
            <a:r>
              <a:rPr lang="en-US" dirty="0"/>
              <a:t>-values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In </a:t>
            </a:r>
            <a:r>
              <a:rPr lang="en-US" dirty="0" err="1"/>
              <a:t>M</a:t>
            </a:r>
            <a:r>
              <a:rPr lang="en-US" cap="small" dirty="0" err="1"/>
              <a:t>atlab</a:t>
            </a:r>
            <a:r>
              <a:rPr lang="en-US" dirty="0"/>
              <a:t>:</a:t>
            </a:r>
          </a:p>
          <a:p>
            <a:pPr marL="800100" lvl="2" indent="0">
              <a:buNone/>
            </a:pPr>
            <a:r>
              <a:rPr lang="en-US" sz="1800" dirty="0">
                <a:latin typeface="Consolas" panose="020B0609020204030204" pitchFamily="49" charset="0"/>
              </a:rPr>
              <a:t>&gt;&gt; a =</a:t>
            </a:r>
            <a:r>
              <a:rPr lang="fr-FR" sz="1800" dirty="0">
                <a:latin typeface="Consolas" panose="020B0609020204030204" pitchFamily="49" charset="0"/>
              </a:rPr>
              <a:t> </a:t>
            </a:r>
            <a:r>
              <a:rPr lang="fr-FR" sz="1800" dirty="0" err="1">
                <a:latin typeface="Consolas" panose="020B0609020204030204" pitchFamily="49" charset="0"/>
              </a:rPr>
              <a:t>vander</a:t>
            </a:r>
            <a:r>
              <a:rPr lang="fr-FR" sz="1800" dirty="0">
                <a:latin typeface="Consolas" panose="020B0609020204030204" pitchFamily="49" charset="0"/>
              </a:rPr>
              <a:t>( [999.9 1000 1000.1] ) \ [0.5 0.8 0.9]'</a:t>
            </a:r>
          </a:p>
          <a:p>
            <a:pPr marL="800100" lvl="2" indent="0">
              <a:buNone/>
            </a:pPr>
            <a:r>
              <a:rPr lang="fr-FR" sz="1800" dirty="0">
                <a:latin typeface="Consolas" panose="020B0609020204030204" pitchFamily="49" charset="0"/>
              </a:rPr>
              <a:t>   a =</a:t>
            </a:r>
          </a:p>
          <a:p>
            <a:pPr marL="800100" lvl="2" indent="0">
              <a:buNone/>
            </a:pPr>
            <a:r>
              <a:rPr lang="fr-FR" sz="1800" dirty="0">
                <a:latin typeface="Consolas" panose="020B0609020204030204" pitchFamily="49" charset="0"/>
              </a:rPr>
              <a:t>        -9.999999962993799e+00</a:t>
            </a:r>
          </a:p>
          <a:p>
            <a:pPr marL="800100" lvl="2" indent="0">
              <a:buNone/>
            </a:pPr>
            <a:r>
              <a:rPr lang="fr-FR" sz="1800" dirty="0">
                <a:latin typeface="Consolas" panose="020B0609020204030204" pitchFamily="49" charset="0"/>
              </a:rPr>
              <a:t>         2.000199992597534e+04</a:t>
            </a:r>
          </a:p>
          <a:p>
            <a:pPr marL="800100" lvl="2" indent="0">
              <a:buNone/>
            </a:pPr>
            <a:r>
              <a:rPr lang="fr-FR" sz="1800" dirty="0">
                <a:latin typeface="Consolas" panose="020B0609020204030204" pitchFamily="49" charset="0"/>
              </a:rPr>
              <a:t>        -1.000199916298154e+07</a:t>
            </a:r>
          </a:p>
          <a:p>
            <a:pPr marL="800100" lvl="2" indent="0">
              <a:buNone/>
            </a:pPr>
            <a:endParaRPr lang="fr-FR" sz="1800" dirty="0">
              <a:latin typeface="Consolas" panose="020B0609020204030204" pitchFamily="49" charset="0"/>
            </a:endParaRPr>
          </a:p>
          <a:p>
            <a:pPr marL="800100" lvl="2" indent="0">
              <a:buNone/>
            </a:pPr>
            <a:r>
              <a:rPr lang="fr-FR" sz="1800" dirty="0">
                <a:latin typeface="Consolas" panose="020B0609020204030204" pitchFamily="49" charset="0"/>
              </a:rPr>
              <a:t>&gt;&gt; a(1)*1000.04^2 + a(2)*1000.04 + a(3)</a:t>
            </a:r>
          </a:p>
          <a:p>
            <a:pPr marL="800100" lvl="2" indent="0">
              <a:buNone/>
            </a:pPr>
            <a:r>
              <a:rPr lang="fr-FR" sz="1800" dirty="0">
                <a:latin typeface="Consolas" panose="020B0609020204030204" pitchFamily="49" charset="0"/>
              </a:rPr>
              <a:t>    ans = 0.8640000019222498</a:t>
            </a:r>
            <a:endParaRPr lang="en-US" sz="1800" dirty="0">
              <a:latin typeface="Consolas" panose="020B0609020204030204" pitchFamily="49" charset="0"/>
            </a:endParaRPr>
          </a:p>
          <a:p>
            <a:pPr marL="800100" lvl="2" indent="0">
              <a:buNone/>
            </a:pPr>
            <a:endParaRPr lang="en-US" sz="1800" dirty="0">
              <a:latin typeface="Consolas" panose="020B0609020204030204" pitchFamily="49" charset="0"/>
            </a:endParaRPr>
          </a:p>
          <a:p>
            <a:pPr marL="800100" lvl="2" indent="0">
              <a:buNone/>
            </a:pPr>
            <a:r>
              <a:rPr lang="en-US" sz="1800" dirty="0">
                <a:latin typeface="Consolas" panose="020B0609020204030204" pitchFamily="49" charset="0"/>
              </a:rPr>
              <a:t>&gt;&gt; </a:t>
            </a:r>
            <a:r>
              <a:rPr lang="en-US" sz="1800" dirty="0" err="1">
                <a:latin typeface="Consolas" panose="020B0609020204030204" pitchFamily="49" charset="0"/>
              </a:rPr>
              <a:t>quad_interp</a:t>
            </a:r>
            <a:r>
              <a:rPr lang="en-US" sz="1800" dirty="0">
                <a:latin typeface="Consolas" panose="020B0609020204030204" pitchFamily="49" charset="0"/>
              </a:rPr>
              <a:t>( 1000.0, 0.1, [0.5 0.8 0.9], 1000.04 )</a:t>
            </a:r>
          </a:p>
          <a:p>
            <a:pPr marL="800100" lvl="2" indent="0">
              <a:buNone/>
            </a:pPr>
            <a:r>
              <a:rPr lang="en-US" sz="1800" dirty="0">
                <a:latin typeface="Consolas" panose="020B0609020204030204" pitchFamily="49" charset="0"/>
              </a:rPr>
              <a:t>    </a:t>
            </a:r>
            <a:r>
              <a:rPr lang="en-US" sz="1800" dirty="0" err="1">
                <a:latin typeface="Consolas" panose="020B0609020204030204" pitchFamily="49" charset="0"/>
              </a:rPr>
              <a:t>ans</a:t>
            </a:r>
            <a:r>
              <a:rPr lang="en-US" sz="1800" dirty="0">
                <a:latin typeface="Consolas" panose="020B0609020204030204" pitchFamily="49" charset="0"/>
              </a:rPr>
              <a:t> = 0.8639999999999564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The relative error 44056 times larger</a:t>
            </a:r>
          </a:p>
          <a:p>
            <a:pPr marL="800100" lvl="2" indent="0">
              <a:buNone/>
            </a:pP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a:extLst>
              <a:ext uri="{FF2B5EF4-FFF2-40B4-BE49-F238E27FC236}">
                <a16:creationId xmlns:a16="http://schemas.microsoft.com/office/drawing/2014/main" id="{A688822A-0905-43C4-932C-917278A916C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3179417"/>
      </p:ext>
    </p:extLst>
  </p:cSld>
  <p:clrMapOvr>
    <a:masterClrMapping/>
  </p:clrMapOvr>
  <mc:AlternateContent xmlns:mc="http://schemas.openxmlformats.org/markup-compatibility/2006" xmlns:p14="http://schemas.microsoft.com/office/powerpoint/2010/main">
    <mc:Choice Requires="p14">
      <p:transition spd="slow" p14:dur="2000" advTm="146145"/>
    </mc:Choice>
    <mc:Fallback xmlns="">
      <p:transition spd="slow" advTm="14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Numeric error</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Recall that the condition number tells you how much an error may be magnified</a:t>
            </a:r>
          </a:p>
          <a:p>
            <a:pPr marL="800100" lvl="2" indent="0">
              <a:buNone/>
            </a:pPr>
            <a:r>
              <a:rPr lang="en-US" sz="1800" dirty="0">
                <a:latin typeface="Consolas" panose="020B0609020204030204" pitchFamily="49" charset="0"/>
              </a:rPr>
              <a:t>&gt;&gt; </a:t>
            </a:r>
            <a:r>
              <a:rPr lang="en-US" sz="1800" dirty="0" err="1">
                <a:latin typeface="Consolas" panose="020B0609020204030204" pitchFamily="49" charset="0"/>
              </a:rPr>
              <a:t>cond</a:t>
            </a:r>
            <a:r>
              <a:rPr lang="en-US" sz="1800" dirty="0">
                <a:latin typeface="Consolas" panose="020B0609020204030204" pitchFamily="49" charset="0"/>
              </a:rPr>
              <a:t>( </a:t>
            </a:r>
            <a:r>
              <a:rPr lang="en-US" sz="1800" dirty="0" err="1">
                <a:latin typeface="Consolas" panose="020B0609020204030204" pitchFamily="49" charset="0"/>
              </a:rPr>
              <a:t>vander</a:t>
            </a:r>
            <a:r>
              <a:rPr lang="en-US" sz="1800" dirty="0">
                <a:latin typeface="Consolas" panose="020B0609020204030204" pitchFamily="49" charset="0"/>
              </a:rPr>
              <a:t>( [999.9 1000 1000.1] ) )</a:t>
            </a:r>
          </a:p>
          <a:p>
            <a:pPr marL="800100" lvl="2" indent="0">
              <a:buNone/>
            </a:pPr>
            <a:r>
              <a:rPr lang="en-US" sz="1800" dirty="0">
                <a:latin typeface="Consolas" panose="020B0609020204030204" pitchFamily="49" charset="0"/>
              </a:rPr>
              <a:t>    212132567547302.3</a:t>
            </a:r>
          </a:p>
          <a:p>
            <a:pPr marL="800100" lvl="2" indent="0">
              <a:buNone/>
            </a:pPr>
            <a:endParaRPr lang="en-US" sz="1800" dirty="0">
              <a:latin typeface="Consolas" panose="020B0609020204030204" pitchFamily="49" charset="0"/>
            </a:endParaRPr>
          </a:p>
          <a:p>
            <a:pPr marL="800100" lvl="2" indent="0">
              <a:buNone/>
            </a:pPr>
            <a:r>
              <a:rPr lang="en-US" sz="1800" dirty="0">
                <a:latin typeface="Consolas" panose="020B0609020204030204" pitchFamily="49" charset="0"/>
              </a:rPr>
              <a:t>&gt;&gt; </a:t>
            </a:r>
            <a:r>
              <a:rPr lang="en-US" sz="1800" dirty="0" err="1">
                <a:latin typeface="Consolas" panose="020B0609020204030204" pitchFamily="49" charset="0"/>
              </a:rPr>
              <a:t>cond</a:t>
            </a:r>
            <a:r>
              <a:rPr lang="en-US" sz="1800" dirty="0">
                <a:latin typeface="Consolas" panose="020B0609020204030204" pitchFamily="49" charset="0"/>
              </a:rPr>
              <a:t>( </a:t>
            </a:r>
            <a:r>
              <a:rPr lang="en-US" sz="1800" dirty="0" err="1">
                <a:latin typeface="Consolas" panose="020B0609020204030204" pitchFamily="49" charset="0"/>
              </a:rPr>
              <a:t>vander</a:t>
            </a:r>
            <a:r>
              <a:rPr lang="en-US" sz="1800" dirty="0">
                <a:latin typeface="Consolas" panose="020B0609020204030204" pitchFamily="49" charset="0"/>
              </a:rPr>
              <a:t>( [-0.1 0.1] ) )</a:t>
            </a:r>
          </a:p>
          <a:p>
            <a:pPr marL="800100" lvl="2" indent="0">
              <a:buNone/>
            </a:pPr>
            <a:r>
              <a:rPr lang="en-US" sz="1800" dirty="0">
                <a:latin typeface="Consolas" panose="020B0609020204030204" pitchFamily="49" charset="0"/>
              </a:rPr>
              <a:t>    9.999999999999996</a:t>
            </a:r>
          </a:p>
          <a:p>
            <a:pPr marL="800100" lvl="2" indent="0">
              <a:buNone/>
            </a:pPr>
            <a:endParaRPr lang="en-US" sz="1800" dirty="0">
              <a:latin typeface="Consolas" panose="020B0609020204030204" pitchFamily="49" charset="0"/>
            </a:endParaRPr>
          </a:p>
          <a:p>
            <a:pPr lvl="1"/>
            <a:r>
              <a:rPr lang="en-US" dirty="0"/>
              <a:t>The first is larger by a factor of 21 trillion</a:t>
            </a:r>
            <a:endParaRPr lang="en-US" dirty="0">
              <a:latin typeface="Consolas" panose="020B0609020204030204" pitchFamily="49"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a:extLst>
              <a:ext uri="{FF2B5EF4-FFF2-40B4-BE49-F238E27FC236}">
                <a16:creationId xmlns:a16="http://schemas.microsoft.com/office/drawing/2014/main" id="{A871000D-FFE9-43A9-BD80-43BB5A528F1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53803354"/>
      </p:ext>
    </p:extLst>
  </p:cSld>
  <p:clrMapOvr>
    <a:masterClrMapping/>
  </p:clrMapOvr>
  <mc:AlternateContent xmlns:mc="http://schemas.openxmlformats.org/markup-compatibility/2006" xmlns:p14="http://schemas.microsoft.com/office/powerpoint/2010/main">
    <mc:Choice Requires="p14">
      <p:transition spd="slow" p14:dur="2000" advTm="78255"/>
    </mc:Choice>
    <mc:Fallback xmlns="">
      <p:transition spd="slow" advTm="7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Other issues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Other issues:</a:t>
            </a:r>
          </a:p>
          <a:p>
            <a:pPr lvl="1"/>
            <a:r>
              <a:rPr lang="en-US" dirty="0"/>
              <a:t>Higher-order interpolating polynomials result in higher error</a:t>
            </a:r>
          </a:p>
          <a:p>
            <a:pPr lvl="2"/>
            <a:r>
              <a:rPr lang="en-US" dirty="0"/>
              <a:t>Consequently, we will restrict ourselves to lower degree interpolating polynomials</a:t>
            </a:r>
          </a:p>
          <a:p>
            <a:pPr lvl="1"/>
            <a:r>
              <a:rPr lang="en-US" dirty="0"/>
              <a:t>If we are interpolating the </a:t>
            </a:r>
            <a:r>
              <a:rPr lang="en-US" i="1" dirty="0">
                <a:latin typeface="Times New Roman" panose="02020603050405020304" pitchFamily="18" charset="0"/>
              </a:rPr>
              <a:t>x</a:t>
            </a:r>
            <a:r>
              <a:rPr lang="en-US" dirty="0"/>
              <a:t>-values</a:t>
            </a:r>
          </a:p>
          <a:p>
            <a:pPr marL="457200" lvl="1" indent="0" algn="ctr">
              <a:buNone/>
            </a:pP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&lt; ··· &lt; </a:t>
            </a:r>
            <a:r>
              <a:rPr lang="en-US" i="1" dirty="0" err="1">
                <a:latin typeface="Times New Roman" panose="02020603050405020304" pitchFamily="18" charset="0"/>
              </a:rPr>
              <a:t>x</a:t>
            </a:r>
            <a:r>
              <a:rPr lang="en-US" i="1" baseline="-25000" dirty="0" err="1">
                <a:latin typeface="Times New Roman" panose="02020603050405020304" pitchFamily="18" charset="0"/>
              </a:rPr>
              <a:t>n</a:t>
            </a:r>
            <a:endParaRPr lang="en-US" i="1" baseline="-25000" dirty="0">
              <a:latin typeface="Times New Roman" panose="02020603050405020304" pitchFamily="18" charset="0"/>
            </a:endParaRPr>
          </a:p>
          <a:p>
            <a:pPr marL="457200" lvl="1" indent="0">
              <a:buNone/>
            </a:pPr>
            <a:r>
              <a:rPr lang="en-US" dirty="0">
                <a:solidFill>
                  <a:prstClr val="white"/>
                </a:solidFill>
              </a:rPr>
              <a:t>     it is generally only safe to evaluate the interpolating polynomial </a:t>
            </a:r>
            <a:br>
              <a:rPr lang="en-US" dirty="0">
                <a:solidFill>
                  <a:prstClr val="white"/>
                </a:solidFill>
              </a:rPr>
            </a:br>
            <a:r>
              <a:rPr lang="en-US" dirty="0">
                <a:solidFill>
                  <a:prstClr val="white"/>
                </a:solidFill>
              </a:rPr>
              <a:t>     for values of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err="1">
                <a:latin typeface="Times New Roman" panose="02020603050405020304" pitchFamily="18" charset="0"/>
              </a:rPr>
              <a:t>x</a:t>
            </a:r>
            <a:r>
              <a:rPr lang="en-US" i="1" baseline="-25000" dirty="0" err="1">
                <a:latin typeface="Times New Roman" panose="02020603050405020304" pitchFamily="18" charset="0"/>
              </a:rPr>
              <a:t>n</a:t>
            </a:r>
            <a:endParaRPr lang="en-US" dirty="0">
              <a:solidFill>
                <a:prstClr val="white"/>
              </a:solidFill>
            </a:endParaRPr>
          </a:p>
          <a:p>
            <a:pPr lvl="2"/>
            <a:r>
              <a:rPr lang="en-US" dirty="0"/>
              <a:t>If evaluating the interpolating polynomial for values of </a:t>
            </a:r>
            <a:r>
              <a:rPr lang="en-US" i="1" dirty="0">
                <a:latin typeface="Times New Roman" panose="02020603050405020304" pitchFamily="18" charset="0"/>
              </a:rPr>
              <a:t>x</a:t>
            </a:r>
            <a:r>
              <a:rPr lang="en-US" dirty="0"/>
              <a:t> either</a:t>
            </a:r>
          </a:p>
          <a:p>
            <a:pPr marL="857250" lvl="2" indent="0" algn="ctr">
              <a:buNone/>
            </a:pP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 or</a:t>
            </a:r>
            <a:r>
              <a:rPr lang="en-US" dirty="0">
                <a:latin typeface="Times New Roman" panose="02020603050405020304" pitchFamily="18" charset="0"/>
              </a:rPr>
              <a:t> </a:t>
            </a:r>
            <a:r>
              <a:rPr lang="en-US" i="1" dirty="0">
                <a:latin typeface="Times New Roman" panose="02020603050405020304" pitchFamily="18" charset="0"/>
              </a:rPr>
              <a:t>x </a:t>
            </a:r>
            <a:r>
              <a:rPr lang="en-US" dirty="0">
                <a:latin typeface="Times New Roman" panose="02020603050405020304" pitchFamily="18" charset="0"/>
              </a:rPr>
              <a:t>&gt; </a:t>
            </a:r>
            <a:r>
              <a:rPr lang="en-US" i="1" dirty="0" err="1">
                <a:latin typeface="Times New Roman" panose="02020603050405020304" pitchFamily="18" charset="0"/>
              </a:rPr>
              <a:t>x</a:t>
            </a:r>
            <a:r>
              <a:rPr lang="en-US" i="1" baseline="-25000" dirty="0" err="1">
                <a:latin typeface="Times New Roman" panose="02020603050405020304" pitchFamily="18" charset="0"/>
              </a:rPr>
              <a:t>n</a:t>
            </a:r>
            <a:endParaRPr lang="en-US" i="1" baseline="-25000" dirty="0">
              <a:latin typeface="Times New Roman" panose="02020603050405020304" pitchFamily="18" charset="0"/>
            </a:endParaRPr>
          </a:p>
          <a:p>
            <a:pPr marL="857250" lvl="2" indent="0">
              <a:buNone/>
            </a:pPr>
            <a:r>
              <a:rPr lang="en-US" dirty="0">
                <a:solidFill>
                  <a:prstClr val="white"/>
                </a:solidFill>
              </a:rPr>
              <a:t>     it is called </a:t>
            </a:r>
            <a:r>
              <a:rPr lang="en-US" i="1" dirty="0">
                <a:solidFill>
                  <a:prstClr val="white"/>
                </a:solidFill>
              </a:rPr>
              <a:t>extrapolation</a:t>
            </a:r>
            <a:r>
              <a:rPr lang="en-US" dirty="0">
                <a:solidFill>
                  <a:prstClr val="white"/>
                </a:solidFill>
              </a:rPr>
              <a:t>, and the error increases rapidly</a:t>
            </a:r>
          </a:p>
          <a:p>
            <a:pPr marL="457200" lvl="1" indent="0" algn="ctr">
              <a:buNone/>
            </a:pPr>
            <a:endParaRPr lang="en-US" i="1" dirty="0"/>
          </a:p>
          <a:p>
            <a:pPr marL="457200" lvl="1" indent="0" algn="ctr">
              <a:buNone/>
            </a:pPr>
            <a:endParaRPr lang="en-US" i="1" dirty="0"/>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29</a:t>
            </a:fld>
            <a:endParaRPr lang="en-CA"/>
          </a:p>
        </p:txBody>
      </p:sp>
      <p:pic>
        <p:nvPicPr>
          <p:cNvPr id="8" name="Audio 7">
            <a:hlinkClick r:id="" action="ppaction://media"/>
            <a:extLst>
              <a:ext uri="{FF2B5EF4-FFF2-40B4-BE49-F238E27FC236}">
                <a16:creationId xmlns:a16="http://schemas.microsoft.com/office/drawing/2014/main" id="{AD7D76A7-2B18-4E52-9EE7-49E94218BBF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2693481"/>
      </p:ext>
    </p:extLst>
  </p:cSld>
  <p:clrMapOvr>
    <a:masterClrMapping/>
  </p:clrMapOvr>
  <mc:AlternateContent xmlns:mc="http://schemas.openxmlformats.org/markup-compatibility/2006" xmlns:p14="http://schemas.microsoft.com/office/powerpoint/2010/main">
    <mc:Choice Requires="p14">
      <p:transition spd="slow" p14:dur="2000" advTm="111225"/>
    </mc:Choice>
    <mc:Fallback xmlns="">
      <p:transition spd="slow" advTm="111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two</a:t>
            </a:r>
            <a:r>
              <a:rPr lang="en-US" dirty="0">
                <a:latin typeface="Times New Roman" panose="02020603050405020304" pitchFamily="18" charset="0"/>
              </a:rPr>
              <a:t> points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with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a:t>
            </a:r>
            <a:br>
              <a:rPr lang="en-US" dirty="0">
                <a:latin typeface="Times New Roman" panose="02020603050405020304" pitchFamily="18" charset="0"/>
              </a:rPr>
            </a:br>
            <a:r>
              <a:rPr lang="en-US" dirty="0" smtClean="0">
                <a:latin typeface="Times New Roman" panose="02020603050405020304" pitchFamily="18" charset="0"/>
              </a:rPr>
              <a:t>  </a:t>
            </a:r>
            <a:r>
              <a:rPr lang="en-US" dirty="0" smtClean="0"/>
              <a:t>you </a:t>
            </a:r>
            <a:r>
              <a:rPr lang="en-US" dirty="0"/>
              <a:t>can find the straight line that passes through these two points</a:t>
            </a:r>
          </a:p>
          <a:p>
            <a:pPr lvl="1"/>
            <a:r>
              <a:rPr lang="en-US" dirty="0"/>
              <a:t>In secondary school, you likely found a line</a:t>
            </a:r>
            <a:r>
              <a:rPr lang="en-US" dirty="0">
                <a:latin typeface="Times New Roman" panose="02020603050405020304" pitchFamily="18" charset="0"/>
              </a:rPr>
              <a:t>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mx</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 </a:t>
            </a:r>
            <a:r>
              <a:rPr lang="en-US" dirty="0"/>
              <a:t>as follows:</a:t>
            </a: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t>Subtract Equation 1 from Equation 2 to get</a:t>
            </a:r>
          </a:p>
          <a:p>
            <a:pPr lvl="1"/>
            <a:endParaRPr lang="en-US" dirty="0">
              <a:latin typeface="Times New Roman" panose="02020603050405020304" pitchFamily="18" charset="0"/>
            </a:endParaRPr>
          </a:p>
          <a:p>
            <a:pPr lvl="1"/>
            <a:r>
              <a:rPr lang="en-US" dirty="0"/>
              <a:t>Isolate</a:t>
            </a:r>
            <a:r>
              <a:rPr lang="en-US" dirty="0">
                <a:latin typeface="Times New Roman" panose="02020603050405020304" pitchFamily="18" charset="0"/>
              </a:rPr>
              <a:t> </a:t>
            </a:r>
            <a:r>
              <a:rPr lang="en-US" i="1" dirty="0">
                <a:latin typeface="Times New Roman" panose="02020603050405020304" pitchFamily="18" charset="0"/>
              </a:rPr>
              <a:t>m</a:t>
            </a:r>
          </a:p>
          <a:p>
            <a:pPr lvl="1"/>
            <a:endParaRPr lang="en-US" i="1" dirty="0">
              <a:latin typeface="Times New Roman" panose="02020603050405020304" pitchFamily="18" charset="0"/>
            </a:endParaRPr>
          </a:p>
          <a:p>
            <a:pPr lvl="1"/>
            <a:endParaRPr lang="en-US" i="1" dirty="0">
              <a:latin typeface="Times New Roman" panose="02020603050405020304" pitchFamily="18" charset="0"/>
            </a:endParaRPr>
          </a:p>
          <a:p>
            <a:pPr lvl="1"/>
            <a:r>
              <a:rPr lang="en-US" dirty="0"/>
              <a:t>And substitute </a:t>
            </a:r>
            <a:r>
              <a:rPr lang="en-US" i="1" dirty="0">
                <a:latin typeface="Times New Roman" panose="02020603050405020304" pitchFamily="18" charset="0"/>
              </a:rPr>
              <a:t>m</a:t>
            </a:r>
            <a:r>
              <a:rPr lang="en-US" dirty="0">
                <a:latin typeface="Times New Roman" panose="02020603050405020304" pitchFamily="18" charset="0"/>
              </a:rPr>
              <a:t> </a:t>
            </a:r>
            <a:r>
              <a:rPr lang="en-US" dirty="0"/>
              <a:t>back in and solve for</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 </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27D8FC48-33BF-4045-AC48-6C29F7AE0DC5}"/>
              </a:ext>
            </a:extLst>
          </p:cNvPr>
          <p:cNvGraphicFramePr>
            <a:graphicFrameLocks noChangeAspect="1"/>
          </p:cNvGraphicFramePr>
          <p:nvPr>
            <p:extLst>
              <p:ext uri="{D42A27DB-BD31-4B8C-83A1-F6EECF244321}">
                <p14:modId xmlns:p14="http://schemas.microsoft.com/office/powerpoint/2010/main" val="3423309038"/>
              </p:ext>
            </p:extLst>
          </p:nvPr>
        </p:nvGraphicFramePr>
        <p:xfrm>
          <a:off x="3808413" y="2800350"/>
          <a:ext cx="1527175" cy="882650"/>
        </p:xfrm>
        <a:graphic>
          <a:graphicData uri="http://schemas.openxmlformats.org/presentationml/2006/ole">
            <mc:AlternateContent xmlns:mc="http://schemas.openxmlformats.org/markup-compatibility/2006">
              <mc:Choice xmlns:v="urn:schemas-microsoft-com:vml" Requires="v">
                <p:oleObj spid="_x0000_s1038" name="Equation" r:id="rId6" imgW="685800" imgH="393480" progId="Equation.DSMT4">
                  <p:embed/>
                </p:oleObj>
              </mc:Choice>
              <mc:Fallback>
                <p:oleObj name="Equation" r:id="rId6" imgW="685800" imgH="393480" progId="Equation.DSMT4">
                  <p:embed/>
                  <p:pic>
                    <p:nvPicPr>
                      <p:cNvPr id="8" name="Object 7">
                        <a:extLst>
                          <a:ext uri="{FF2B5EF4-FFF2-40B4-BE49-F238E27FC236}">
                            <a16:creationId xmlns:a16="http://schemas.microsoft.com/office/drawing/2014/main" id="{2399F5E8-906F-45A3-86EB-D023A21B73EE}"/>
                          </a:ext>
                        </a:extLst>
                      </p:cNvPr>
                      <p:cNvPicPr/>
                      <p:nvPr/>
                    </p:nvPicPr>
                    <p:blipFill>
                      <a:blip r:embed="rId7"/>
                      <a:stretch>
                        <a:fillRect/>
                      </a:stretch>
                    </p:blipFill>
                    <p:spPr>
                      <a:xfrm>
                        <a:off x="3808413" y="2800350"/>
                        <a:ext cx="1527175" cy="8826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7273731-8003-41E2-87FF-FE709D15B28F}"/>
              </a:ext>
            </a:extLst>
          </p:cNvPr>
          <p:cNvGraphicFramePr>
            <a:graphicFrameLocks noChangeAspect="1"/>
          </p:cNvGraphicFramePr>
          <p:nvPr>
            <p:extLst>
              <p:ext uri="{D42A27DB-BD31-4B8C-83A1-F6EECF244321}">
                <p14:modId xmlns:p14="http://schemas.microsoft.com/office/powerpoint/2010/main" val="1304781325"/>
              </p:ext>
            </p:extLst>
          </p:nvPr>
        </p:nvGraphicFramePr>
        <p:xfrm>
          <a:off x="3454400" y="4264025"/>
          <a:ext cx="2233613" cy="427038"/>
        </p:xfrm>
        <a:graphic>
          <a:graphicData uri="http://schemas.openxmlformats.org/presentationml/2006/ole">
            <mc:AlternateContent xmlns:mc="http://schemas.openxmlformats.org/markup-compatibility/2006">
              <mc:Choice xmlns:v="urn:schemas-microsoft-com:vml" Requires="v">
                <p:oleObj spid="_x0000_s1039" name="Equation" r:id="rId8" imgW="1002960" imgH="190440" progId="Equation.DSMT4">
                  <p:embed/>
                </p:oleObj>
              </mc:Choice>
              <mc:Fallback>
                <p:oleObj name="Equation" r:id="rId8" imgW="1002960" imgH="19044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9"/>
                      <a:stretch>
                        <a:fillRect/>
                      </a:stretch>
                    </p:blipFill>
                    <p:spPr>
                      <a:xfrm>
                        <a:off x="3454400" y="4264025"/>
                        <a:ext cx="2233613" cy="4270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217B6BB-CEED-460F-A3FE-C1E468E89267}"/>
              </a:ext>
            </a:extLst>
          </p:cNvPr>
          <p:cNvGraphicFramePr>
            <a:graphicFrameLocks noChangeAspect="1"/>
          </p:cNvGraphicFramePr>
          <p:nvPr>
            <p:extLst>
              <p:ext uri="{D42A27DB-BD31-4B8C-83A1-F6EECF244321}">
                <p14:modId xmlns:p14="http://schemas.microsoft.com/office/powerpoint/2010/main" val="291533837"/>
              </p:ext>
            </p:extLst>
          </p:nvPr>
        </p:nvGraphicFramePr>
        <p:xfrm>
          <a:off x="3808413" y="4830763"/>
          <a:ext cx="1412875" cy="854075"/>
        </p:xfrm>
        <a:graphic>
          <a:graphicData uri="http://schemas.openxmlformats.org/presentationml/2006/ole">
            <mc:AlternateContent xmlns:mc="http://schemas.openxmlformats.org/markup-compatibility/2006">
              <mc:Choice xmlns:v="urn:schemas-microsoft-com:vml" Requires="v">
                <p:oleObj spid="_x0000_s1040" name="Equation" r:id="rId10" imgW="634680" imgH="380880" progId="Equation.DSMT4">
                  <p:embed/>
                </p:oleObj>
              </mc:Choice>
              <mc:Fallback>
                <p:oleObj name="Equation" r:id="rId10" imgW="634680" imgH="380880" progId="Equation.DSMT4">
                  <p:embed/>
                  <p:pic>
                    <p:nvPicPr>
                      <p:cNvPr id="9" name="Object 8">
                        <a:extLst>
                          <a:ext uri="{FF2B5EF4-FFF2-40B4-BE49-F238E27FC236}">
                            <a16:creationId xmlns:a16="http://schemas.microsoft.com/office/drawing/2014/main" id="{27273731-8003-41E2-87FF-FE709D15B28F}"/>
                          </a:ext>
                        </a:extLst>
                      </p:cNvPr>
                      <p:cNvPicPr/>
                      <p:nvPr/>
                    </p:nvPicPr>
                    <p:blipFill>
                      <a:blip r:embed="rId11"/>
                      <a:stretch>
                        <a:fillRect/>
                      </a:stretch>
                    </p:blipFill>
                    <p:spPr>
                      <a:xfrm>
                        <a:off x="3808413" y="4830763"/>
                        <a:ext cx="1412875" cy="8540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6780851-8D17-473A-85B2-EC282675B67C}"/>
              </a:ext>
            </a:extLst>
          </p:cNvPr>
          <p:cNvGraphicFramePr>
            <a:graphicFrameLocks noChangeAspect="1"/>
          </p:cNvGraphicFramePr>
          <p:nvPr>
            <p:extLst>
              <p:ext uri="{D42A27DB-BD31-4B8C-83A1-F6EECF244321}">
                <p14:modId xmlns:p14="http://schemas.microsoft.com/office/powerpoint/2010/main" val="1910727220"/>
              </p:ext>
            </p:extLst>
          </p:nvPr>
        </p:nvGraphicFramePr>
        <p:xfrm>
          <a:off x="3808413" y="5989637"/>
          <a:ext cx="2065337" cy="854075"/>
        </p:xfrm>
        <a:graphic>
          <a:graphicData uri="http://schemas.openxmlformats.org/presentationml/2006/ole">
            <mc:AlternateContent xmlns:mc="http://schemas.openxmlformats.org/markup-compatibility/2006">
              <mc:Choice xmlns:v="urn:schemas-microsoft-com:vml" Requires="v">
                <p:oleObj spid="_x0000_s1041" name="Equation" r:id="rId12" imgW="927000" imgH="380880" progId="Equation.DSMT4">
                  <p:embed/>
                </p:oleObj>
              </mc:Choice>
              <mc:Fallback>
                <p:oleObj name="Equation" r:id="rId12" imgW="927000" imgH="38088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13"/>
                      <a:stretch>
                        <a:fillRect/>
                      </a:stretch>
                    </p:blipFill>
                    <p:spPr>
                      <a:xfrm>
                        <a:off x="3808413" y="5989637"/>
                        <a:ext cx="2065337" cy="85407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29B70A39-A541-4751-9301-CF4A6A4EE91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55167457"/>
      </p:ext>
    </p:extLst>
  </p:cSld>
  <p:clrMapOvr>
    <a:masterClrMapping/>
  </p:clrMapOvr>
  <mc:AlternateContent xmlns:mc="http://schemas.openxmlformats.org/markup-compatibility/2006" xmlns:p14="http://schemas.microsoft.com/office/powerpoint/2010/main">
    <mc:Choice Requires="p14">
      <p:transition spd="slow" p14:dur="2000" advTm="73817"/>
    </mc:Choice>
    <mc:Fallback xmlns="">
      <p:transition spd="slow" advTm="7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Further improvements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Incidentally, here is an improvement to our program:</a:t>
            </a:r>
          </a:p>
          <a:p>
            <a:pPr lvl="1"/>
            <a:r>
              <a:rPr lang="en-US" dirty="0"/>
              <a:t>Map the </a:t>
            </a:r>
            <a:r>
              <a:rPr lang="en-US" i="1" dirty="0">
                <a:latin typeface="Times New Roman" panose="02020603050405020304" pitchFamily="18" charset="0"/>
              </a:rPr>
              <a:t>x</a:t>
            </a:r>
            <a:r>
              <a:rPr lang="en-US" dirty="0"/>
              <a:t>-values so that </a:t>
            </a:r>
            <a:r>
              <a:rPr lang="en-US" dirty="0">
                <a:latin typeface="Consolas" panose="020B0609020204030204" pitchFamily="49" charset="0"/>
              </a:rPr>
              <a:t>x2 - h</a:t>
            </a:r>
            <a:r>
              <a:rPr lang="en-US" dirty="0"/>
              <a:t>, </a:t>
            </a:r>
            <a:r>
              <a:rPr lang="en-US" dirty="0">
                <a:latin typeface="Consolas" panose="020B0609020204030204" pitchFamily="49" charset="0"/>
              </a:rPr>
              <a:t>x2</a:t>
            </a:r>
            <a:r>
              <a:rPr lang="en-US" dirty="0"/>
              <a:t> and </a:t>
            </a:r>
            <a:r>
              <a:rPr lang="en-US" dirty="0">
                <a:latin typeface="Consolas" panose="020B0609020204030204" pitchFamily="49" charset="0"/>
              </a:rPr>
              <a:t>x2 + h</a:t>
            </a:r>
            <a:r>
              <a:rPr lang="en-US" dirty="0"/>
              <a:t/>
            </a:r>
            <a:br>
              <a:rPr lang="en-US" dirty="0"/>
            </a:br>
            <a:r>
              <a:rPr lang="en-US" dirty="0"/>
              <a:t>map to </a:t>
            </a:r>
            <a:r>
              <a:rPr lang="en-US" dirty="0">
                <a:latin typeface="Consolas" panose="020B0609020204030204" pitchFamily="49" charset="0"/>
              </a:rPr>
              <a:t>-1</a:t>
            </a:r>
            <a:r>
              <a:rPr lang="en-US" dirty="0"/>
              <a:t>, </a:t>
            </a:r>
            <a:r>
              <a:rPr lang="en-US" dirty="0">
                <a:latin typeface="Consolas" panose="020B0609020204030204" pitchFamily="49" charset="0"/>
              </a:rPr>
              <a:t>0</a:t>
            </a:r>
            <a:r>
              <a:rPr lang="en-US" dirty="0"/>
              <a:t> and </a:t>
            </a:r>
            <a:r>
              <a:rPr lang="en-US" dirty="0">
                <a:latin typeface="Consolas" panose="020B0609020204030204" pitchFamily="49" charset="0"/>
              </a:rPr>
              <a:t>1</a:t>
            </a:r>
            <a:r>
              <a:rPr lang="en-US" dirty="0"/>
              <a:t>, respectively</a:t>
            </a:r>
          </a:p>
          <a:p>
            <a:pPr marL="800100" lvl="2" indent="0">
              <a:buNone/>
            </a:pPr>
            <a:r>
              <a:rPr lang="en-US" sz="1600" dirty="0">
                <a:latin typeface="Consolas" panose="020B0609020204030204" pitchFamily="49" charset="0"/>
              </a:rPr>
              <a:t>double </a:t>
            </a:r>
            <a:r>
              <a:rPr lang="en-US" sz="1600" dirty="0" err="1">
                <a:latin typeface="Consolas" panose="020B0609020204030204" pitchFamily="49" charset="0"/>
              </a:rPr>
              <a:t>quad_interp</a:t>
            </a:r>
            <a:r>
              <a:rPr lang="en-US" sz="1600" dirty="0">
                <a:latin typeface="Consolas" panose="020B0609020204030204" pitchFamily="49" charset="0"/>
              </a:rPr>
              <a:t>( double x2, double h, double y[3],</a:t>
            </a:r>
            <a:br>
              <a:rPr lang="en-US" sz="1600" dirty="0">
                <a:latin typeface="Consolas" panose="020B0609020204030204" pitchFamily="49" charset="0"/>
              </a:rPr>
            </a:br>
            <a:r>
              <a:rPr lang="en-US" sz="1600" dirty="0">
                <a:latin typeface="Consolas" panose="020B0609020204030204" pitchFamily="49" charset="0"/>
              </a:rPr>
              <a:t>                    double x ) {</a:t>
            </a:r>
          </a:p>
          <a:p>
            <a:pPr marL="800100" lvl="2" indent="0">
              <a:buNone/>
            </a:pPr>
            <a:r>
              <a:rPr lang="en-US" sz="1600" dirty="0">
                <a:latin typeface="Consolas" panose="020B0609020204030204" pitchFamily="49" charset="0"/>
              </a:rPr>
              <a:t>    double a1{ y[2] - y[0] };</a:t>
            </a:r>
          </a:p>
          <a:p>
            <a:pPr marL="800100" lvl="2" indent="0">
              <a:buNone/>
            </a:pPr>
            <a:r>
              <a:rPr lang="en-US" sz="1600" dirty="0">
                <a:latin typeface="Consolas" panose="020B0609020204030204" pitchFamily="49" charset="0"/>
              </a:rPr>
              <a:t>    double a2{ y[2] - 2.0*y[1] + y[0]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double dx{ (x - x2)/h };</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(a2*dx + a1)*dx/2.0 + y[1];</a:t>
            </a:r>
          </a:p>
          <a:p>
            <a:pPr marL="800100" lvl="2" indent="0">
              <a:buNone/>
            </a:pPr>
            <a:r>
              <a:rPr lang="en-US" sz="1600" dirty="0">
                <a:latin typeface="Consolas" panose="020B0609020204030204" pitchFamily="49" charset="0"/>
              </a:rPr>
              <a:t>} </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30</a:t>
            </a:fld>
            <a:endParaRPr lang="en-CA"/>
          </a:p>
        </p:txBody>
      </p:sp>
      <p:pic>
        <p:nvPicPr>
          <p:cNvPr id="7" name="Audio 6">
            <a:hlinkClick r:id="" action="ppaction://media"/>
            <a:extLst>
              <a:ext uri="{FF2B5EF4-FFF2-40B4-BE49-F238E27FC236}">
                <a16:creationId xmlns:a16="http://schemas.microsoft.com/office/drawing/2014/main" id="{0FB9993C-9980-4CBA-BDB4-0D5A8F580D8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1"/>
    </p:custDataLst>
    <p:extLst>
      <p:ext uri="{BB962C8B-B14F-4D97-AF65-F5344CB8AC3E}">
        <p14:creationId xmlns:p14="http://schemas.microsoft.com/office/powerpoint/2010/main" val="521681115"/>
      </p:ext>
    </p:extLst>
  </p:cSld>
  <p:clrMapOvr>
    <a:masterClrMapping/>
  </p:clrMapOvr>
  <mc:AlternateContent xmlns:mc="http://schemas.openxmlformats.org/markup-compatibility/2006" xmlns:p14="http://schemas.microsoft.com/office/powerpoint/2010/main">
    <mc:Choice Requires="p14">
      <p:transition spd="slow" p14:dur="2000" advTm="39411"/>
    </mc:Choice>
    <mc:Fallback xmlns="">
      <p:transition spd="slow" advTm="3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Further improvements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Turning it into a class is even more efficient:</a:t>
            </a:r>
          </a:p>
          <a:p>
            <a:pPr marL="800100" lvl="2" indent="0">
              <a:buNone/>
            </a:pPr>
            <a:r>
              <a:rPr lang="en-US" sz="1600" dirty="0">
                <a:latin typeface="Consolas" panose="020B0609020204030204" pitchFamily="49" charset="0"/>
              </a:rPr>
              <a:t>class </a:t>
            </a:r>
            <a:r>
              <a:rPr lang="en-US" sz="1600" dirty="0" err="1">
                <a:latin typeface="Consolas" panose="020B0609020204030204" pitchFamily="49" charset="0"/>
              </a:rPr>
              <a:t>Quad_interp</a:t>
            </a:r>
            <a:r>
              <a:rPr lang="en-US" sz="1600" dirty="0">
                <a:latin typeface="Consolas" panose="020B0609020204030204" pitchFamily="49" charset="0"/>
              </a:rPr>
              <a:t> {</a:t>
            </a:r>
          </a:p>
          <a:p>
            <a:pPr marL="800100" lvl="2" indent="0">
              <a:buNone/>
            </a:pPr>
            <a:r>
              <a:rPr lang="en-US" sz="1600" dirty="0">
                <a:latin typeface="Consolas" panose="020B0609020204030204" pitchFamily="49" charset="0"/>
              </a:rPr>
              <a:t>    public:</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Quad_interp</a:t>
            </a:r>
            <a:r>
              <a:rPr lang="en-US" sz="1600" dirty="0">
                <a:latin typeface="Consolas" panose="020B0609020204030204" pitchFamily="49" charset="0"/>
              </a:rPr>
              <a:t>( double x2, double h, double y[3] );</a:t>
            </a:r>
          </a:p>
          <a:p>
            <a:pPr marL="800100" lvl="2" indent="0">
              <a:buNone/>
            </a:pPr>
            <a:r>
              <a:rPr lang="en-US" sz="1600" dirty="0">
                <a:latin typeface="Consolas" panose="020B0609020204030204" pitchFamily="49" charset="0"/>
              </a:rPr>
              <a:t>        double eval( double x ) const;</a:t>
            </a:r>
          </a:p>
          <a:p>
            <a:pPr marL="800100" lvl="2" indent="0">
              <a:buNone/>
            </a:pPr>
            <a:r>
              <a:rPr lang="en-US" sz="1600" dirty="0">
                <a:latin typeface="Consolas" panose="020B0609020204030204" pitchFamily="49" charset="0"/>
              </a:rPr>
              <a:t>    private:</a:t>
            </a:r>
          </a:p>
          <a:p>
            <a:pPr marL="800100" lvl="2" indent="0">
              <a:buNone/>
            </a:pPr>
            <a:r>
              <a:rPr lang="en-US" sz="1600" dirty="0">
                <a:latin typeface="Consolas" panose="020B0609020204030204" pitchFamily="49" charset="0"/>
              </a:rPr>
              <a:t>        double a_[3];</a:t>
            </a:r>
          </a:p>
          <a:p>
            <a:pPr marL="800100" lvl="2" indent="0">
              <a:buNone/>
            </a:pPr>
            <a:r>
              <a:rPr lang="en-US" sz="1600" dirty="0">
                <a:latin typeface="Consolas" panose="020B0609020204030204" pitchFamily="49" charset="0"/>
              </a:rPr>
              <a:t>        double x2_;</a:t>
            </a:r>
          </a:p>
          <a:p>
            <a:pPr marL="800100" lvl="2" indent="0">
              <a:buNone/>
            </a:pPr>
            <a:r>
              <a:rPr lang="en-US" sz="1600" dirty="0">
                <a:latin typeface="Consolas" panose="020B0609020204030204" pitchFamily="49" charset="0"/>
              </a:rPr>
              <a:t>        double h_;</a:t>
            </a:r>
          </a:p>
          <a:p>
            <a:pPr marL="800100" lvl="2" indent="0">
              <a:buNone/>
            </a:pPr>
            <a:r>
              <a:rPr lang="en-US" sz="1600" dirty="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err="1">
                <a:latin typeface="Consolas" panose="020B0609020204030204" pitchFamily="49" charset="0"/>
              </a:rPr>
              <a:t>Quad_interp</a:t>
            </a:r>
            <a:r>
              <a:rPr lang="en-US" sz="1600" dirty="0">
                <a:latin typeface="Consolas" panose="020B0609020204030204" pitchFamily="49" charset="0"/>
              </a:rPr>
              <a:t>::</a:t>
            </a:r>
            <a:r>
              <a:rPr lang="en-US" sz="1600" dirty="0" err="1">
                <a:latin typeface="Consolas" panose="020B0609020204030204" pitchFamily="49" charset="0"/>
              </a:rPr>
              <a:t>Quad_interp</a:t>
            </a:r>
            <a:r>
              <a:rPr lang="en-US" sz="1600" dirty="0">
                <a:latin typeface="Consolas" panose="020B0609020204030204" pitchFamily="49" charset="0"/>
              </a:rPr>
              <a:t>(double x2, double h, double y[3] ) :</a:t>
            </a:r>
          </a:p>
          <a:p>
            <a:pPr marL="800100" lvl="2" indent="0">
              <a:buNone/>
            </a:pPr>
            <a:r>
              <a:rPr lang="en-US" sz="1600" dirty="0">
                <a:latin typeface="Consolas" panose="020B0609020204030204" pitchFamily="49" charset="0"/>
              </a:rPr>
              <a:t>a_{ y[1], (y[2] - y[0])/2.0, (y[2] - 2.0*y[1] + y[0])/2.0 },</a:t>
            </a:r>
          </a:p>
          <a:p>
            <a:pPr marL="800100" lvl="2" indent="0">
              <a:buNone/>
            </a:pPr>
            <a:r>
              <a:rPr lang="en-US" sz="1600" dirty="0">
                <a:latin typeface="Consolas" panose="020B0609020204030204" pitchFamily="49" charset="0"/>
              </a:rPr>
              <a:t>x2_{ x2 },</a:t>
            </a:r>
          </a:p>
          <a:p>
            <a:pPr marL="800100" lvl="2" indent="0">
              <a:buNone/>
            </a:pPr>
            <a:r>
              <a:rPr lang="en-US" sz="1600" dirty="0">
                <a:latin typeface="Consolas" panose="020B0609020204030204" pitchFamily="49" charset="0"/>
              </a:rPr>
              <a:t>h_{ h } {</a:t>
            </a:r>
          </a:p>
          <a:p>
            <a:pPr marL="800100" lvl="2" indent="0">
              <a:buNone/>
            </a:pPr>
            <a:r>
              <a:rPr lang="en-US" sz="1600" dirty="0">
                <a:latin typeface="Consolas" panose="020B0609020204030204" pitchFamily="49" charset="0"/>
              </a:rPr>
              <a:t>    // Empty constructor</a:t>
            </a:r>
          </a:p>
          <a:p>
            <a:pPr marL="800100" lvl="2" indent="0">
              <a:buNone/>
            </a:pPr>
            <a:r>
              <a:rPr lang="en-US" sz="1600" dirty="0">
                <a:latin typeface="Consolas" panose="020B0609020204030204" pitchFamily="49" charset="0"/>
              </a:rPr>
              <a:t>}</a:t>
            </a: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31</a:t>
            </a:fld>
            <a:endParaRPr lang="en-CA"/>
          </a:p>
        </p:txBody>
      </p:sp>
      <p:pic>
        <p:nvPicPr>
          <p:cNvPr id="7" name="Audio 6">
            <a:hlinkClick r:id="" action="ppaction://media"/>
            <a:extLst>
              <a:ext uri="{FF2B5EF4-FFF2-40B4-BE49-F238E27FC236}">
                <a16:creationId xmlns:a16="http://schemas.microsoft.com/office/drawing/2014/main" id="{7E615CE8-FBB0-4532-A354-8023DD98E16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1"/>
    </p:custDataLst>
    <p:extLst>
      <p:ext uri="{BB962C8B-B14F-4D97-AF65-F5344CB8AC3E}">
        <p14:creationId xmlns:p14="http://schemas.microsoft.com/office/powerpoint/2010/main" val="1492511320"/>
      </p:ext>
    </p:extLst>
  </p:cSld>
  <p:clrMapOvr>
    <a:masterClrMapping/>
  </p:clrMapOvr>
  <mc:AlternateContent xmlns:mc="http://schemas.openxmlformats.org/markup-compatibility/2006" xmlns:p14="http://schemas.microsoft.com/office/powerpoint/2010/main">
    <mc:Choice Requires="p14">
      <p:transition spd="slow" p14:dur="2000" advTm="49743"/>
    </mc:Choice>
    <mc:Fallback xmlns="">
      <p:transition spd="slow" advTm="49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5EE39-6231-4A8F-B436-88C30958486F}"/>
              </a:ext>
            </a:extLst>
          </p:cNvPr>
          <p:cNvSpPr>
            <a:spLocks noGrp="1"/>
          </p:cNvSpPr>
          <p:nvPr>
            <p:ph type="title"/>
          </p:nvPr>
        </p:nvSpPr>
        <p:spPr/>
        <p:txBody>
          <a:bodyPr/>
          <a:lstStyle/>
          <a:p>
            <a:r>
              <a:rPr lang="en-US" dirty="0"/>
              <a:t>Further improvements</a:t>
            </a:r>
          </a:p>
        </p:txBody>
      </p:sp>
      <p:sp>
        <p:nvSpPr>
          <p:cNvPr id="3" name="Content Placeholder 2">
            <a:extLst>
              <a:ext uri="{FF2B5EF4-FFF2-40B4-BE49-F238E27FC236}">
                <a16:creationId xmlns:a16="http://schemas.microsoft.com/office/drawing/2014/main" id="{E7F16372-3100-4F56-A4E7-7561330F150F}"/>
              </a:ext>
            </a:extLst>
          </p:cNvPr>
          <p:cNvSpPr>
            <a:spLocks noGrp="1"/>
          </p:cNvSpPr>
          <p:nvPr>
            <p:ph idx="1"/>
          </p:nvPr>
        </p:nvSpPr>
        <p:spPr/>
        <p:txBody>
          <a:bodyPr/>
          <a:lstStyle/>
          <a:p>
            <a:r>
              <a:rPr lang="en-US" dirty="0"/>
              <a:t>The </a:t>
            </a:r>
            <a:r>
              <a:rPr lang="en-US" dirty="0">
                <a:latin typeface="Consolas" panose="020B0609020204030204" pitchFamily="49" charset="0"/>
              </a:rPr>
              <a:t>eval</a:t>
            </a:r>
            <a:r>
              <a:rPr lang="en-US" dirty="0"/>
              <a:t> member function only uses the stored coefficients</a:t>
            </a:r>
          </a:p>
          <a:p>
            <a:pPr marL="800100" lvl="2" indent="0">
              <a:buNone/>
            </a:pPr>
            <a:r>
              <a:rPr lang="en-US" sz="1600" dirty="0">
                <a:latin typeface="Consolas" panose="020B0609020204030204" pitchFamily="49" charset="0"/>
              </a:rPr>
              <a:t>double </a:t>
            </a:r>
            <a:r>
              <a:rPr lang="en-US" sz="1600" dirty="0" err="1">
                <a:latin typeface="Consolas" panose="020B0609020204030204" pitchFamily="49" charset="0"/>
              </a:rPr>
              <a:t>Quad_interp</a:t>
            </a:r>
            <a:r>
              <a:rPr lang="en-US" sz="1600" dirty="0">
                <a:latin typeface="Consolas" panose="020B0609020204030204" pitchFamily="49" charset="0"/>
              </a:rPr>
              <a:t>::eval( double x ) const {</a:t>
            </a:r>
          </a:p>
          <a:p>
            <a:pPr marL="800100" lvl="2" indent="0">
              <a:buNone/>
            </a:pPr>
            <a:r>
              <a:rPr lang="en-US" sz="1600" dirty="0">
                <a:latin typeface="Consolas" panose="020B0609020204030204" pitchFamily="49" charset="0"/>
              </a:rPr>
              <a:t>    x = (x - x2_)/h_;</a:t>
            </a:r>
          </a:p>
          <a:p>
            <a:pPr marL="800100" lvl="2" indent="0">
              <a:buNone/>
            </a:pPr>
            <a:r>
              <a:rPr lang="en-US" sz="1600" dirty="0">
                <a:latin typeface="Consolas" panose="020B0609020204030204" pitchFamily="49" charset="0"/>
              </a:rPr>
              <a:t>    return (a_[2]*x + a_[1])*x + a_[0];</a:t>
            </a:r>
          </a:p>
          <a:p>
            <a:pPr marL="800100" lvl="2" indent="0">
              <a:buNone/>
            </a:pPr>
            <a:r>
              <a:rPr lang="en-US" sz="1600" dirty="0">
                <a:latin typeface="Consolas" panose="020B0609020204030204" pitchFamily="49" charset="0"/>
              </a:rPr>
              <a:t>} </a:t>
            </a:r>
          </a:p>
          <a:p>
            <a:pPr marL="0" indent="0">
              <a:buNone/>
            </a:pPr>
            <a:endParaRPr lang="en-US" dirty="0">
              <a:latin typeface="Times New Roman" panose="02020603050405020304" pitchFamily="18" charset="0"/>
            </a:endParaRPr>
          </a:p>
        </p:txBody>
      </p:sp>
      <p:sp>
        <p:nvSpPr>
          <p:cNvPr id="4" name="Footer Placeholder 3">
            <a:extLst>
              <a:ext uri="{FF2B5EF4-FFF2-40B4-BE49-F238E27FC236}">
                <a16:creationId xmlns:a16="http://schemas.microsoft.com/office/drawing/2014/main" id="{0D2B61E2-9E18-40C4-BCF3-7BA247663CE5}"/>
              </a:ext>
            </a:extLst>
          </p:cNvPr>
          <p:cNvSpPr>
            <a:spLocks noGrp="1"/>
          </p:cNvSpPr>
          <p:nvPr>
            <p:ph type="ftr" sz="quarter" idx="11"/>
          </p:nvPr>
        </p:nvSpPr>
        <p:spPr/>
        <p:txBody>
          <a:bodyPr/>
          <a:lstStyle/>
          <a:p>
            <a:r>
              <a:rPr lang="en-US"/>
              <a:t>Interpolation</a:t>
            </a:r>
            <a:endParaRPr lang="en-CA" dirty="0"/>
          </a:p>
        </p:txBody>
      </p:sp>
      <p:sp>
        <p:nvSpPr>
          <p:cNvPr id="5" name="Slide Number Placeholder 4">
            <a:extLst>
              <a:ext uri="{FF2B5EF4-FFF2-40B4-BE49-F238E27FC236}">
                <a16:creationId xmlns:a16="http://schemas.microsoft.com/office/drawing/2014/main" id="{3AFA1081-11A4-4569-9B19-F0EC0F701ADC}"/>
              </a:ext>
            </a:extLst>
          </p:cNvPr>
          <p:cNvSpPr>
            <a:spLocks noGrp="1"/>
          </p:cNvSpPr>
          <p:nvPr>
            <p:ph type="sldNum" sz="quarter" idx="12"/>
          </p:nvPr>
        </p:nvSpPr>
        <p:spPr/>
        <p:txBody>
          <a:bodyPr/>
          <a:lstStyle/>
          <a:p>
            <a:fld id="{42EF6DC8-DA9C-4533-8A40-BB00A2545AF8}" type="slidenum">
              <a:rPr lang="en-CA" smtClean="0"/>
              <a:pPr/>
              <a:t>32</a:t>
            </a:fld>
            <a:endParaRPr lang="en-CA"/>
          </a:p>
        </p:txBody>
      </p:sp>
      <p:pic>
        <p:nvPicPr>
          <p:cNvPr id="7" name="Audio 6">
            <a:hlinkClick r:id="" action="ppaction://media"/>
            <a:extLst>
              <a:ext uri="{FF2B5EF4-FFF2-40B4-BE49-F238E27FC236}">
                <a16:creationId xmlns:a16="http://schemas.microsoft.com/office/drawing/2014/main" id="{8EAEDA99-A58C-4E95-9546-D62735D675D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
        <p:nvSpPr>
          <p:cNvPr id="8" name="Rectangle 7"/>
          <p:cNvSpPr/>
          <p:nvPr/>
        </p:nvSpPr>
        <p:spPr>
          <a:xfrm>
            <a:off x="5012564" y="6350290"/>
            <a:ext cx="3024457" cy="523220"/>
          </a:xfrm>
          <a:prstGeom prst="rect">
            <a:avLst/>
          </a:prstGeom>
        </p:spPr>
        <p:txBody>
          <a:bodyPr wrap="square">
            <a:spAutoFit/>
          </a:bodyPr>
          <a:lstStyle/>
          <a:p>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This is for information purposes only</a:t>
            </a:r>
          </a:p>
          <a:p>
            <a:r>
              <a:rPr lang="en-US" sz="1400" dirty="0">
                <a:solidFill>
                  <a:prstClr val="white"/>
                </a:solidFill>
                <a:latin typeface="Cambria" panose="02040503050406030204" pitchFamily="18" charset="0"/>
                <a:ea typeface="Cambria" panose="02040503050406030204" pitchFamily="18" charset="0"/>
                <a:cs typeface="Times New Roman" panose="02020603050405020304" pitchFamily="18" charset="0"/>
              </a:rPr>
              <a:t> </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 This is not on the examination</a:t>
            </a:r>
            <a:r>
              <a:rPr lang="en-US" sz="1400" dirty="0" smtClean="0">
                <a:solidFill>
                  <a:prstClr val="white"/>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6324" y="6403835"/>
            <a:ext cx="396241" cy="399289"/>
          </a:xfrm>
          <a:prstGeom prst="rect">
            <a:avLst/>
          </a:prstGeom>
        </p:spPr>
      </p:pic>
    </p:spTree>
    <p:custDataLst>
      <p:tags r:id="rId1"/>
    </p:custDataLst>
    <p:extLst>
      <p:ext uri="{BB962C8B-B14F-4D97-AF65-F5344CB8AC3E}">
        <p14:creationId xmlns:p14="http://schemas.microsoft.com/office/powerpoint/2010/main" val="1480988645"/>
      </p:ext>
    </p:extLst>
  </p:cSld>
  <p:clrMapOvr>
    <a:masterClrMapping/>
  </p:clrMapOvr>
  <mc:AlternateContent xmlns:mc="http://schemas.openxmlformats.org/markup-compatibility/2006" xmlns:p14="http://schemas.microsoft.com/office/powerpoint/2010/main">
    <mc:Choice Requires="p14">
      <p:transition spd="slow" p14:dur="2000" advTm="17725"/>
    </mc:Choice>
    <mc:Fallback xmlns="">
      <p:transition spd="slow" advTm="17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how to find interpolating polynomials using linear algebra</a:t>
            </a:r>
          </a:p>
          <a:p>
            <a:pPr lvl="1"/>
            <a:r>
              <a:rPr lang="en-US" dirty="0"/>
              <a:t>Know the </a:t>
            </a:r>
            <a:r>
              <a:rPr lang="en-US" dirty="0" err="1"/>
              <a:t>Vandermonde</a:t>
            </a:r>
            <a:r>
              <a:rPr lang="en-US" dirty="0"/>
              <a:t> matrix</a:t>
            </a:r>
          </a:p>
          <a:p>
            <a:pPr lvl="2"/>
            <a:r>
              <a:rPr lang="en-US" dirty="0"/>
              <a:t>You also understand why the last column of the matrix is all ones in the </a:t>
            </a:r>
            <a:r>
              <a:rPr lang="en-US" dirty="0" err="1"/>
              <a:t>Vandermonde</a:t>
            </a:r>
            <a:r>
              <a:rPr lang="en-US" dirty="0"/>
              <a:t> matrix</a:t>
            </a:r>
          </a:p>
          <a:p>
            <a:pPr lvl="1"/>
            <a:r>
              <a:rPr lang="en-US" dirty="0"/>
              <a:t>Revisited the justification for using partial pivoting with Gaussian elimination</a:t>
            </a:r>
          </a:p>
          <a:p>
            <a:pPr lvl="1"/>
            <a:r>
              <a:rPr lang="en-US" dirty="0"/>
              <a:t>Understand that large </a:t>
            </a:r>
            <a:r>
              <a:rPr lang="en-US" i="1" dirty="0"/>
              <a:t>x</a:t>
            </a:r>
            <a:r>
              <a:rPr lang="en-US" dirty="0"/>
              <a:t>-values may result in large increases in the error</a:t>
            </a:r>
          </a:p>
          <a:p>
            <a:pPr lvl="1"/>
            <a:r>
              <a:rPr lang="en-US" dirty="0"/>
              <a:t>Are aware of further issues with interpolating polynomials</a:t>
            </a:r>
          </a:p>
          <a:p>
            <a:pPr lvl="1"/>
            <a:r>
              <a:rPr lang="en-US" dirty="0"/>
              <a:t>Have seen some further improvements to our functions </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33</a:t>
            </a:fld>
            <a:endParaRPr lang="en-CA"/>
          </a:p>
        </p:txBody>
      </p:sp>
      <p:pic>
        <p:nvPicPr>
          <p:cNvPr id="14" name="Audio 13">
            <a:hlinkClick r:id="" action="ppaction://media"/>
            <a:extLst>
              <a:ext uri="{FF2B5EF4-FFF2-40B4-BE49-F238E27FC236}">
                <a16:creationId xmlns:a16="http://schemas.microsoft.com/office/drawing/2014/main" id="{F72294A4-895A-4644-A7B4-69734A2795B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118474"/>
    </mc:Choice>
    <mc:Fallback xmlns="">
      <p:transition spd="slow" advTm="118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https://en.wikipedia.org/wiki/Gaussian_elimination</a:t>
            </a:r>
          </a:p>
          <a:p>
            <a:pPr marL="0" indent="0">
              <a:buNone/>
            </a:pPr>
            <a:r>
              <a:rPr lang="en-US" dirty="0"/>
              <a:t>[2] 	https://en.wikipedia.org/wiki/Pivot_element</a:t>
            </a:r>
          </a:p>
          <a:p>
            <a:pPr marL="0" indent="0">
              <a:buNone/>
            </a:pPr>
            <a:r>
              <a:rPr lang="en-US" dirty="0"/>
              <a:t>[3]	https://en.wikipedia.org/wiki/Jacobi_method</a:t>
            </a:r>
          </a:p>
          <a:p>
            <a:pPr marL="0" indent="0">
              <a:buNone/>
            </a:pPr>
            <a:r>
              <a:rPr lang="en-US" dirty="0"/>
              <a:t>[4]	https://en.wikipedia.org/wiki/Condition_number</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34</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2000" dirty="0"/>
              <a:t>Brian Nguyen for spotting an error in the formula for backward substitution on p.18.</a:t>
            </a:r>
          </a:p>
          <a:p>
            <a:pPr marL="0" indent="0">
              <a:buNone/>
            </a:pPr>
            <a:r>
              <a:rPr lang="en-US" sz="2000" dirty="0" err="1"/>
              <a:t>Tazik</a:t>
            </a:r>
            <a:r>
              <a:rPr lang="en-US" sz="2000" dirty="0"/>
              <a:t> Shahjahan for pointing out typos.</a:t>
            </a:r>
          </a:p>
          <a:p>
            <a:pPr marL="0" indent="0">
              <a:buNone/>
            </a:pPr>
            <a:r>
              <a:rPr lang="en-US" sz="2000" dirty="0"/>
              <a:t>Aaron Hong for noting the indices on one term of a polynomial </a:t>
            </a:r>
            <a:r>
              <a:rPr lang="en-US" sz="2000"/>
              <a:t>were wrong.</a:t>
            </a:r>
            <a:endParaRPr lang="en-CA" sz="2000" dirty="0"/>
          </a:p>
          <a:p>
            <a:pPr marL="0" indent="0">
              <a:buNone/>
            </a:pPr>
            <a:endParaRPr lang="en-CA" sz="2000" dirty="0"/>
          </a:p>
        </p:txBody>
      </p:sp>
      <p:sp>
        <p:nvSpPr>
          <p:cNvPr id="4" name="Footer Placeholder 3"/>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35</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36</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37</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What you may have noticed by now is that this is a system</a:t>
            </a:r>
            <a:br>
              <a:rPr lang="en-US" dirty="0"/>
            </a:br>
            <a:r>
              <a:rPr lang="en-US" dirty="0"/>
              <a:t>of two linear equations in two unknowns:</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t>Recall that it is</a:t>
            </a:r>
            <a:r>
              <a:rPr lang="en-US" dirty="0">
                <a:latin typeface="Times New Roman" panose="02020603050405020304" pitchFamily="18" charset="0"/>
              </a:rPr>
              <a:t> </a:t>
            </a:r>
            <a:r>
              <a:rPr lang="en-US" i="1" dirty="0">
                <a:latin typeface="Times New Roman" panose="02020603050405020304" pitchFamily="18" charset="0"/>
              </a:rPr>
              <a:t>mx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1</a:t>
            </a:r>
            <a:r>
              <a:rPr lang="en-US" i="1" dirty="0">
                <a:latin typeface="Times New Roman" panose="02020603050405020304" pitchFamily="18" charset="0"/>
              </a:rPr>
              <a:t> = </a:t>
            </a:r>
            <a:r>
              <a:rPr lang="en-US" i="1" dirty="0" smtClean="0">
                <a:latin typeface="Times New Roman" panose="02020603050405020304" pitchFamily="18" charset="0"/>
              </a:rPr>
              <a:t>y</a:t>
            </a:r>
            <a:r>
              <a:rPr lang="en-US" baseline="-25000" dirty="0" smtClean="0">
                <a:latin typeface="Times New Roman" panose="02020603050405020304" pitchFamily="18" charset="0"/>
              </a:rPr>
              <a:t>1</a:t>
            </a:r>
            <a:r>
              <a:rPr lang="en-US" dirty="0" smtClean="0">
                <a:solidFill>
                  <a:prstClr val="white"/>
                </a:solidFill>
              </a:rPr>
              <a:t> and</a:t>
            </a:r>
            <a:r>
              <a:rPr lang="en-US" dirty="0" smtClean="0">
                <a:solidFill>
                  <a:prstClr val="white"/>
                </a:solidFill>
                <a:latin typeface="Times New Roman" panose="02020603050405020304" pitchFamily="18" charset="0"/>
              </a:rPr>
              <a:t> </a:t>
            </a:r>
            <a:r>
              <a:rPr lang="en-US" i="1" dirty="0" smtClean="0">
                <a:solidFill>
                  <a:prstClr val="white"/>
                </a:solidFill>
                <a:latin typeface="Times New Roman" panose="02020603050405020304" pitchFamily="18" charset="0"/>
              </a:rPr>
              <a:t>mx</a:t>
            </a:r>
            <a:r>
              <a:rPr lang="en-US" baseline="-25000" dirty="0" smtClean="0">
                <a:solidFill>
                  <a:prstClr val="white"/>
                </a:solidFill>
                <a:latin typeface="Times New Roman" panose="02020603050405020304" pitchFamily="18" charset="0"/>
              </a:rPr>
              <a:t>2</a:t>
            </a:r>
            <a:r>
              <a:rPr lang="en-US" dirty="0" smtClean="0">
                <a:solidFill>
                  <a:prstClr val="white"/>
                </a:solidFill>
                <a:latin typeface="Times New Roman" panose="02020603050405020304" pitchFamily="18" charset="0"/>
              </a:rPr>
              <a:t> </a:t>
            </a:r>
            <a:r>
              <a:rPr lang="en-US" dirty="0">
                <a:solidFill>
                  <a:prstClr val="white"/>
                </a:solidFill>
                <a:latin typeface="Times New Roman" panose="02020603050405020304" pitchFamily="18" charset="0"/>
              </a:rPr>
              <a:t>+ </a:t>
            </a:r>
            <a:r>
              <a:rPr lang="en-US" i="1" dirty="0">
                <a:solidFill>
                  <a:prstClr val="white"/>
                </a:solidFill>
                <a:latin typeface="Times New Roman" panose="02020603050405020304" pitchFamily="18" charset="0"/>
              </a:rPr>
              <a:t>b·</a:t>
            </a:r>
            <a:r>
              <a:rPr lang="en-US" dirty="0">
                <a:solidFill>
                  <a:prstClr val="white"/>
                </a:solidFill>
                <a:latin typeface="Times New Roman" panose="02020603050405020304" pitchFamily="18" charset="0"/>
              </a:rPr>
              <a:t>1</a:t>
            </a:r>
            <a:r>
              <a:rPr lang="en-US" i="1" dirty="0">
                <a:solidFill>
                  <a:prstClr val="white"/>
                </a:solidFill>
                <a:latin typeface="Times New Roman" panose="02020603050405020304" pitchFamily="18" charset="0"/>
              </a:rPr>
              <a:t> = </a:t>
            </a:r>
            <a:r>
              <a:rPr lang="en-US" i="1" dirty="0" smtClean="0">
                <a:solidFill>
                  <a:prstClr val="white"/>
                </a:solidFill>
                <a:latin typeface="Times New Roman" panose="02020603050405020304" pitchFamily="18" charset="0"/>
              </a:rPr>
              <a:t>y</a:t>
            </a:r>
            <a:r>
              <a:rPr lang="en-US" baseline="-25000" dirty="0" smtClean="0">
                <a:solidFill>
                  <a:prstClr val="white"/>
                </a:solidFill>
                <a:latin typeface="Times New Roman" panose="02020603050405020304" pitchFamily="18" charset="0"/>
              </a:rPr>
              <a:t>2</a:t>
            </a:r>
            <a:endParaRPr lang="en-US" baseline="-25000" dirty="0">
              <a:latin typeface="Times New Roman" panose="02020603050405020304" pitchFamily="18" charset="0"/>
            </a:endParaRPr>
          </a:p>
          <a:p>
            <a:r>
              <a:rPr lang="en-US" dirty="0"/>
              <a:t>Interpolate </a:t>
            </a:r>
            <a:r>
              <a:rPr lang="en-US" dirty="0">
                <a:latin typeface="Times New Roman" panose="02020603050405020304" pitchFamily="18" charset="0"/>
              </a:rPr>
              <a:t>(1.5, 7.2)</a:t>
            </a:r>
            <a:r>
              <a:rPr lang="en-US" dirty="0"/>
              <a:t> and </a:t>
            </a:r>
            <a:r>
              <a:rPr lang="en-US" dirty="0">
                <a:latin typeface="Times New Roman" panose="02020603050405020304" pitchFamily="18" charset="0"/>
              </a:rPr>
              <a:t>(3.3, 10.8)</a:t>
            </a:r>
          </a:p>
          <a:p>
            <a:pPr lvl="1"/>
            <a:r>
              <a:rPr lang="en-US" dirty="0"/>
              <a:t>In </a:t>
            </a:r>
            <a:r>
              <a:rPr lang="en-US" dirty="0" err="1"/>
              <a:t>M</a:t>
            </a:r>
            <a:r>
              <a:rPr lang="en-US" cap="small" dirty="0" err="1"/>
              <a:t>atlab</a:t>
            </a:r>
            <a:r>
              <a:rPr lang="en-US" dirty="0"/>
              <a:t>, we would do the following:</a:t>
            </a:r>
          </a:p>
          <a:p>
            <a:pPr marL="800100" lvl="2" indent="0">
              <a:buNone/>
            </a:pPr>
            <a:r>
              <a:rPr lang="fr-FR" dirty="0">
                <a:latin typeface="Consolas" panose="020B0609020204030204" pitchFamily="49" charset="0"/>
              </a:rPr>
              <a:t>&gt;&gt; a = [1.5 1; 3.3 1] \ [7.2 10.8]'</a:t>
            </a:r>
          </a:p>
          <a:p>
            <a:pPr marL="800100" lvl="2" indent="0">
              <a:buNone/>
            </a:pPr>
            <a:r>
              <a:rPr lang="fr-FR" dirty="0">
                <a:latin typeface="Consolas" panose="020B0609020204030204" pitchFamily="49" charset="0"/>
              </a:rPr>
              <a:t>    ans =</a:t>
            </a:r>
          </a:p>
          <a:p>
            <a:pPr marL="800100" lvl="2" indent="0">
              <a:buNone/>
            </a:pPr>
            <a:r>
              <a:rPr lang="fr-FR" dirty="0">
                <a:latin typeface="Consolas" panose="020B0609020204030204" pitchFamily="49" charset="0"/>
              </a:rPr>
              <a:t>        2.0000</a:t>
            </a:r>
          </a:p>
          <a:p>
            <a:pPr marL="800100" lvl="2" indent="0">
              <a:buNone/>
            </a:pPr>
            <a:r>
              <a:rPr lang="fr-FR" dirty="0">
                <a:latin typeface="Consolas" panose="020B0609020204030204" pitchFamily="49" charset="0"/>
              </a:rPr>
              <a:t>        4.2000</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8" name="Object 7">
            <a:extLst>
              <a:ext uri="{FF2B5EF4-FFF2-40B4-BE49-F238E27FC236}">
                <a16:creationId xmlns:a16="http://schemas.microsoft.com/office/drawing/2014/main" id="{27D8FC48-33BF-4045-AC48-6C29F7AE0DC5}"/>
              </a:ext>
            </a:extLst>
          </p:cNvPr>
          <p:cNvGraphicFramePr>
            <a:graphicFrameLocks noChangeAspect="1"/>
          </p:cNvGraphicFramePr>
          <p:nvPr>
            <p:extLst>
              <p:ext uri="{D42A27DB-BD31-4B8C-83A1-F6EECF244321}">
                <p14:modId xmlns:p14="http://schemas.microsoft.com/office/powerpoint/2010/main" val="3705937275"/>
              </p:ext>
            </p:extLst>
          </p:nvPr>
        </p:nvGraphicFramePr>
        <p:xfrm>
          <a:off x="3550444" y="2546350"/>
          <a:ext cx="2347912" cy="882650"/>
        </p:xfrm>
        <a:graphic>
          <a:graphicData uri="http://schemas.openxmlformats.org/presentationml/2006/ole">
            <mc:AlternateContent xmlns:mc="http://schemas.openxmlformats.org/markup-compatibility/2006">
              <mc:Choice xmlns:v="urn:schemas-microsoft-com:vml" Requires="v">
                <p:oleObj spid="_x0000_s2056" name="Equation" r:id="rId6" imgW="1054080" imgH="393480" progId="Equation.DSMT4">
                  <p:embed/>
                </p:oleObj>
              </mc:Choice>
              <mc:Fallback>
                <p:oleObj name="Equation" r:id="rId6" imgW="1054080" imgH="39348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7"/>
                      <a:stretch>
                        <a:fillRect/>
                      </a:stretch>
                    </p:blipFill>
                    <p:spPr>
                      <a:xfrm>
                        <a:off x="3550444" y="2546350"/>
                        <a:ext cx="2347912" cy="8826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4305086-9BFF-43FC-8648-C57ADCE6D2F8}"/>
              </a:ext>
            </a:extLst>
          </p:cNvPr>
          <p:cNvGraphicFramePr>
            <a:graphicFrameLocks noChangeAspect="1"/>
          </p:cNvGraphicFramePr>
          <p:nvPr>
            <p:extLst>
              <p:ext uri="{D42A27DB-BD31-4B8C-83A1-F6EECF244321}">
                <p14:modId xmlns:p14="http://schemas.microsoft.com/office/powerpoint/2010/main" val="1742598674"/>
              </p:ext>
            </p:extLst>
          </p:nvPr>
        </p:nvGraphicFramePr>
        <p:xfrm>
          <a:off x="4724400" y="5741434"/>
          <a:ext cx="1471613" cy="398463"/>
        </p:xfrm>
        <a:graphic>
          <a:graphicData uri="http://schemas.openxmlformats.org/presentationml/2006/ole">
            <mc:AlternateContent xmlns:mc="http://schemas.openxmlformats.org/markup-compatibility/2006">
              <mc:Choice xmlns:v="urn:schemas-microsoft-com:vml" Requires="v">
                <p:oleObj spid="_x0000_s2057" name="Equation" r:id="rId8" imgW="660240" imgH="177480" progId="Equation.DSMT4">
                  <p:embed/>
                </p:oleObj>
              </mc:Choice>
              <mc:Fallback>
                <p:oleObj name="Equation" r:id="rId8" imgW="660240" imgH="17748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9"/>
                      <a:stretch>
                        <a:fillRect/>
                      </a:stretch>
                    </p:blipFill>
                    <p:spPr>
                      <a:xfrm>
                        <a:off x="4724400" y="5741434"/>
                        <a:ext cx="1471613" cy="398463"/>
                      </a:xfrm>
                      <a:prstGeom prst="rect">
                        <a:avLst/>
                      </a:prstGeom>
                    </p:spPr>
                  </p:pic>
                </p:oleObj>
              </mc:Fallback>
            </mc:AlternateContent>
          </a:graphicData>
        </a:graphic>
      </p:graphicFrame>
      <p:pic>
        <p:nvPicPr>
          <p:cNvPr id="14" name="Audio 13">
            <a:hlinkClick r:id="" action="ppaction://media"/>
            <a:extLst>
              <a:ext uri="{FF2B5EF4-FFF2-40B4-BE49-F238E27FC236}">
                <a16:creationId xmlns:a16="http://schemas.microsoft.com/office/drawing/2014/main" id="{1B93D4BF-5211-4723-8C5A-A05024F7061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140857764"/>
      </p:ext>
    </p:extLst>
  </p:cSld>
  <p:clrMapOvr>
    <a:masterClrMapping/>
  </p:clrMapOvr>
  <mc:AlternateContent xmlns:mc="http://schemas.openxmlformats.org/markup-compatibility/2006" xmlns:p14="http://schemas.microsoft.com/office/powerpoint/2010/main">
    <mc:Choice Requires="p14">
      <p:transition spd="slow" p14:dur="2000" advTm="127501"/>
    </mc:Choice>
    <mc:Fallback xmlns="">
      <p:transition spd="slow" advTm="12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three points </a:t>
            </a: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 </a:t>
            </a:r>
            <a:r>
              <a:rPr lang="en-US" dirty="0"/>
              <a:t>with all three </a:t>
            </a:r>
            <a:r>
              <a:rPr lang="en-US" i="1" dirty="0">
                <a:latin typeface="Times New Roman" panose="02020603050405020304" pitchFamily="18" charset="0"/>
              </a:rPr>
              <a:t>x</a:t>
            </a:r>
            <a:r>
              <a:rPr lang="en-US" dirty="0">
                <a:latin typeface="Times New Roman" panose="02020603050405020304" pitchFamily="18" charset="0"/>
              </a:rPr>
              <a:t> </a:t>
            </a:r>
            <a:r>
              <a:rPr lang="en-US" dirty="0"/>
              <a:t>values</a:t>
            </a:r>
            <a:br>
              <a:rPr lang="en-US" dirty="0"/>
            </a:br>
            <a:r>
              <a:rPr lang="en-US" dirty="0"/>
              <a:t>being different, can you find a straight line passing through them?</a:t>
            </a:r>
          </a:p>
          <a:p>
            <a:pPr lvl="1"/>
            <a:r>
              <a:rPr lang="en-US" dirty="0"/>
              <a:t>Of course not; for example</a:t>
            </a:r>
            <a:r>
              <a:rPr lang="en-US" dirty="0">
                <a:latin typeface="Times New Roman" panose="02020603050405020304" pitchFamily="18" charset="0"/>
              </a:rPr>
              <a:t> (–1, 1), (1, 1), (2, 4)</a:t>
            </a:r>
          </a:p>
          <a:p>
            <a:pPr lvl="2"/>
            <a:r>
              <a:rPr lang="en-US" dirty="0"/>
              <a:t>The straight line </a:t>
            </a:r>
            <a:r>
              <a:rPr lang="en-US" i="1" dirty="0">
                <a:latin typeface="Times New Roman" panose="02020603050405020304" pitchFamily="18" charset="0"/>
              </a:rPr>
              <a:t>y</a:t>
            </a:r>
            <a:r>
              <a:rPr lang="en-US" dirty="0">
                <a:latin typeface="Times New Roman" panose="02020603050405020304" pitchFamily="18" charset="0"/>
              </a:rPr>
              <a:t> = 1 </a:t>
            </a:r>
            <a:r>
              <a:rPr lang="en-US" dirty="0"/>
              <a:t>passes through the first two points,</a:t>
            </a:r>
            <a:br>
              <a:rPr lang="en-US" dirty="0"/>
            </a:br>
            <a:r>
              <a:rPr lang="en-US" dirty="0"/>
              <a:t>	but not through the third</a:t>
            </a:r>
            <a:endParaRPr lang="en-US" dirty="0">
              <a:latin typeface="Times New Roman" panose="02020603050405020304" pitchFamily="18" charset="0"/>
            </a:endParaRPr>
          </a:p>
          <a:p>
            <a:pPr lvl="2"/>
            <a:r>
              <a:rPr lang="en-US" dirty="0"/>
              <a:t>There is, however, a quadratic that</a:t>
            </a:r>
            <a:br>
              <a:rPr lang="en-US" dirty="0"/>
            </a:br>
            <a:r>
              <a:rPr lang="en-US" dirty="0"/>
              <a:t>passes through these three points:</a:t>
            </a:r>
          </a:p>
          <a:p>
            <a:pPr marL="914400" lvl="2" indent="0">
              <a:buNone/>
            </a:pPr>
            <a:r>
              <a:rPr lang="en-US" i="1" dirty="0"/>
              <a:t>    </a:t>
            </a:r>
            <a:r>
              <a:rPr lang="en-US" i="1" dirty="0">
                <a:latin typeface="Times New Roman" panose="02020603050405020304" pitchFamily="18" charset="0"/>
              </a:rPr>
              <a:t>                      y</a:t>
            </a:r>
            <a:r>
              <a:rPr lang="en-US" dirty="0">
                <a:latin typeface="Times New Roman" panose="02020603050405020304" pitchFamily="18" charset="0"/>
              </a:rPr>
              <a:t> = </a:t>
            </a:r>
            <a:r>
              <a:rPr lang="en-US" i="1" dirty="0">
                <a:latin typeface="Times New Roman" panose="02020603050405020304" pitchFamily="18" charset="0"/>
              </a:rPr>
              <a:t>x</a:t>
            </a:r>
            <a:r>
              <a:rPr lang="en-US" baseline="30000" dirty="0">
                <a:latin typeface="Times New Roman" panose="02020603050405020304" pitchFamily="18" charset="0"/>
              </a:rPr>
              <a:t>2</a:t>
            </a:r>
            <a:endParaRPr lang="en-US" dirty="0">
              <a:latin typeface="Times New Roman" panose="02020603050405020304" pitchFamily="18" charset="0"/>
            </a:endParaRPr>
          </a:p>
          <a:p>
            <a:pPr lvl="2"/>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pic>
        <p:nvPicPr>
          <p:cNvPr id="12" name="Picture 11">
            <a:extLst>
              <a:ext uri="{FF2B5EF4-FFF2-40B4-BE49-F238E27FC236}">
                <a16:creationId xmlns:a16="http://schemas.microsoft.com/office/drawing/2014/main" id="{59DC7A4B-35A7-4151-97D1-3FF65FCB63EF}"/>
              </a:ext>
            </a:extLst>
          </p:cNvPr>
          <p:cNvPicPr>
            <a:picLocks noChangeAspect="1"/>
          </p:cNvPicPr>
          <p:nvPr/>
        </p:nvPicPr>
        <p:blipFill>
          <a:blip r:embed="rId5"/>
          <a:stretch>
            <a:fillRect/>
          </a:stretch>
        </p:blipFill>
        <p:spPr>
          <a:xfrm>
            <a:off x="5476232" y="3171465"/>
            <a:ext cx="3502285" cy="3104114"/>
          </a:xfrm>
          <a:prstGeom prst="rect">
            <a:avLst/>
          </a:prstGeom>
        </p:spPr>
      </p:pic>
      <p:sp>
        <p:nvSpPr>
          <p:cNvPr id="13" name="Oval 12">
            <a:extLst>
              <a:ext uri="{FF2B5EF4-FFF2-40B4-BE49-F238E27FC236}">
                <a16:creationId xmlns:a16="http://schemas.microsoft.com/office/drawing/2014/main" id="{586BEE25-0C13-4B23-880F-8FBB18C2BC86}"/>
              </a:ext>
            </a:extLst>
          </p:cNvPr>
          <p:cNvSpPr/>
          <p:nvPr/>
        </p:nvSpPr>
        <p:spPr>
          <a:xfrm>
            <a:off x="6659207" y="54647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922C009-EC41-42DE-A52C-6C7AAFCE0BCE}"/>
              </a:ext>
            </a:extLst>
          </p:cNvPr>
          <p:cNvSpPr/>
          <p:nvPr/>
        </p:nvSpPr>
        <p:spPr>
          <a:xfrm>
            <a:off x="7734397" y="546619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02A9FB9-CEF0-47CE-A698-7D904F130641}"/>
              </a:ext>
            </a:extLst>
          </p:cNvPr>
          <p:cNvSpPr/>
          <p:nvPr/>
        </p:nvSpPr>
        <p:spPr>
          <a:xfrm>
            <a:off x="8281080" y="380656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Audio 17">
            <a:hlinkClick r:id="" action="ppaction://media"/>
            <a:extLst>
              <a:ext uri="{FF2B5EF4-FFF2-40B4-BE49-F238E27FC236}">
                <a16:creationId xmlns:a16="http://schemas.microsoft.com/office/drawing/2014/main" id="{E3873FC3-6376-4844-8674-1DA9D2879C4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07930327"/>
      </p:ext>
    </p:extLst>
  </p:cSld>
  <p:clrMapOvr>
    <a:masterClrMapping/>
  </p:clrMapOvr>
  <mc:AlternateContent xmlns:mc="http://schemas.openxmlformats.org/markup-compatibility/2006" xmlns:p14="http://schemas.microsoft.com/office/powerpoint/2010/main">
    <mc:Choice Requires="p14">
      <p:transition spd="slow" p14:dur="2000" advTm="57451"/>
    </mc:Choice>
    <mc:Fallback xmlns="">
      <p:transition spd="slow" advTm="57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8"/>
                </p:tgtEl>
              </p:cMediaNode>
            </p:audio>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Given three</a:t>
            </a:r>
            <a:r>
              <a:rPr lang="en-US" dirty="0">
                <a:latin typeface="Times New Roman" panose="02020603050405020304" pitchFamily="18" charset="0"/>
              </a:rPr>
              <a:t> points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1</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3</a:t>
            </a:r>
            <a:r>
              <a:rPr lang="en-US" dirty="0">
                <a:latin typeface="Times New Roman" panose="02020603050405020304" pitchFamily="18" charset="0"/>
              </a:rPr>
              <a:t>, </a:t>
            </a:r>
            <a:r>
              <a:rPr lang="en-US" i="1" dirty="0">
                <a:latin typeface="Times New Roman" panose="02020603050405020304" pitchFamily="18" charset="0"/>
              </a:rPr>
              <a:t>y</a:t>
            </a:r>
            <a:r>
              <a:rPr lang="en-US" baseline="-25000" dirty="0">
                <a:latin typeface="Times New Roman" panose="02020603050405020304" pitchFamily="18" charset="0"/>
              </a:rPr>
              <a:t>3</a:t>
            </a:r>
            <a:r>
              <a:rPr lang="en-US" dirty="0">
                <a:latin typeface="Times New Roman" panose="02020603050405020304" pitchFamily="18" charset="0"/>
              </a:rPr>
              <a:t>) with all three </a:t>
            </a:r>
            <a:r>
              <a:rPr lang="en-US" i="1" dirty="0">
                <a:latin typeface="Times New Roman" panose="02020603050405020304" pitchFamily="18" charset="0"/>
              </a:rPr>
              <a:t>x</a:t>
            </a:r>
            <a:r>
              <a:rPr lang="en-US" dirty="0">
                <a:latin typeface="Times New Roman" panose="02020603050405020304" pitchFamily="18" charset="0"/>
              </a:rPr>
              <a:t> values</a:t>
            </a:r>
            <a:br>
              <a:rPr lang="en-US" dirty="0">
                <a:latin typeface="Times New Roman" panose="02020603050405020304" pitchFamily="18" charset="0"/>
              </a:rPr>
            </a:br>
            <a:r>
              <a:rPr lang="en-US" dirty="0">
                <a:latin typeface="Times New Roman" panose="02020603050405020304" pitchFamily="18" charset="0"/>
              </a:rPr>
              <a:t>being different, can you find a quadratic passing through them?</a:t>
            </a:r>
          </a:p>
          <a:p>
            <a:pPr lvl="1"/>
            <a:r>
              <a:rPr lang="en-US" dirty="0">
                <a:latin typeface="Times New Roman" panose="02020603050405020304" pitchFamily="18" charset="0"/>
              </a:rPr>
              <a:t>Suppose the quadratic is of the form </a:t>
            </a:r>
            <a:r>
              <a:rPr lang="en-US" i="1" dirty="0">
                <a:latin typeface="Times New Roman" panose="02020603050405020304" pitchFamily="18" charset="0"/>
              </a:rPr>
              <a:t>ax</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bx</a:t>
            </a:r>
            <a:r>
              <a:rPr lang="en-US" dirty="0">
                <a:latin typeface="Times New Roman" panose="02020603050405020304" pitchFamily="18" charset="0"/>
              </a:rPr>
              <a:t> + </a:t>
            </a:r>
            <a:r>
              <a:rPr lang="en-US" i="1" dirty="0">
                <a:latin typeface="Times New Roman" panose="02020603050405020304" pitchFamily="18" charset="0"/>
              </a:rPr>
              <a:t>c</a:t>
            </a:r>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endParaRPr lang="en-US" dirty="0">
              <a:latin typeface="Times New Roman" panose="02020603050405020304" pitchFamily="18" charset="0"/>
            </a:endParaRPr>
          </a:p>
          <a:p>
            <a:pPr lvl="1"/>
            <a:r>
              <a:rPr lang="en-US" dirty="0">
                <a:latin typeface="Times New Roman" panose="02020603050405020304" pitchFamily="18" charset="0"/>
              </a:rPr>
              <a:t>This is a system of three linear equations in three unknowns:</a:t>
            </a:r>
          </a:p>
          <a:p>
            <a:pPr lvl="2"/>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1" name="Object 10">
            <a:extLst>
              <a:ext uri="{FF2B5EF4-FFF2-40B4-BE49-F238E27FC236}">
                <a16:creationId xmlns:a16="http://schemas.microsoft.com/office/drawing/2014/main" id="{8851E366-227F-421F-9CDD-985590D1ED91}"/>
              </a:ext>
            </a:extLst>
          </p:cNvPr>
          <p:cNvGraphicFramePr>
            <a:graphicFrameLocks noChangeAspect="1"/>
          </p:cNvGraphicFramePr>
          <p:nvPr>
            <p:extLst>
              <p:ext uri="{D42A27DB-BD31-4B8C-83A1-F6EECF244321}">
                <p14:modId xmlns:p14="http://schemas.microsoft.com/office/powerpoint/2010/main" val="3014223355"/>
              </p:ext>
            </p:extLst>
          </p:nvPr>
        </p:nvGraphicFramePr>
        <p:xfrm>
          <a:off x="3525837" y="2717006"/>
          <a:ext cx="2092325" cy="1423988"/>
        </p:xfrm>
        <a:graphic>
          <a:graphicData uri="http://schemas.openxmlformats.org/presentationml/2006/ole">
            <mc:AlternateContent xmlns:mc="http://schemas.openxmlformats.org/markup-compatibility/2006">
              <mc:Choice xmlns:v="urn:schemas-microsoft-com:vml" Requires="v">
                <p:oleObj spid="_x0000_s3080" name="Equation" r:id="rId6" imgW="939600" imgH="634680" progId="Equation.DSMT4">
                  <p:embed/>
                </p:oleObj>
              </mc:Choice>
              <mc:Fallback>
                <p:oleObj name="Equation" r:id="rId6" imgW="939600" imgH="63468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7"/>
                      <a:stretch>
                        <a:fillRect/>
                      </a:stretch>
                    </p:blipFill>
                    <p:spPr>
                      <a:xfrm>
                        <a:off x="3525837" y="2717006"/>
                        <a:ext cx="2092325" cy="14239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94796BB-3A46-42D5-A2D4-27B00393CFC1}"/>
              </a:ext>
            </a:extLst>
          </p:cNvPr>
          <p:cNvGraphicFramePr>
            <a:graphicFrameLocks noChangeAspect="1"/>
          </p:cNvGraphicFramePr>
          <p:nvPr>
            <p:extLst>
              <p:ext uri="{D42A27DB-BD31-4B8C-83A1-F6EECF244321}">
                <p14:modId xmlns:p14="http://schemas.microsoft.com/office/powerpoint/2010/main" val="4069941218"/>
              </p:ext>
            </p:extLst>
          </p:nvPr>
        </p:nvGraphicFramePr>
        <p:xfrm>
          <a:off x="3157536" y="4730751"/>
          <a:ext cx="2828925" cy="1395412"/>
        </p:xfrm>
        <a:graphic>
          <a:graphicData uri="http://schemas.openxmlformats.org/presentationml/2006/ole">
            <mc:AlternateContent xmlns:mc="http://schemas.openxmlformats.org/markup-compatibility/2006">
              <mc:Choice xmlns:v="urn:schemas-microsoft-com:vml" Requires="v">
                <p:oleObj spid="_x0000_s3081" name="Equation" r:id="rId8" imgW="1269720" imgH="622080" progId="Equation.DSMT4">
                  <p:embed/>
                </p:oleObj>
              </mc:Choice>
              <mc:Fallback>
                <p:oleObj name="Equation" r:id="rId8" imgW="1269720" imgH="622080" progId="Equation.DSMT4">
                  <p:embed/>
                  <p:pic>
                    <p:nvPicPr>
                      <p:cNvPr id="8" name="Object 7">
                        <a:extLst>
                          <a:ext uri="{FF2B5EF4-FFF2-40B4-BE49-F238E27FC236}">
                            <a16:creationId xmlns:a16="http://schemas.microsoft.com/office/drawing/2014/main" id="{27D8FC48-33BF-4045-AC48-6C29F7AE0DC5}"/>
                          </a:ext>
                        </a:extLst>
                      </p:cNvPr>
                      <p:cNvPicPr/>
                      <p:nvPr/>
                    </p:nvPicPr>
                    <p:blipFill>
                      <a:blip r:embed="rId9"/>
                      <a:stretch>
                        <a:fillRect/>
                      </a:stretch>
                    </p:blipFill>
                    <p:spPr>
                      <a:xfrm>
                        <a:off x="3157536" y="4730751"/>
                        <a:ext cx="2828925" cy="139541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B21F23EC-B735-4EC6-9BED-A7CA3F4A8A5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0292198"/>
      </p:ext>
    </p:extLst>
  </p:cSld>
  <p:clrMapOvr>
    <a:masterClrMapping/>
  </p:clrMapOvr>
  <mc:AlternateContent xmlns:mc="http://schemas.openxmlformats.org/markup-compatibility/2006" xmlns:p14="http://schemas.microsoft.com/office/powerpoint/2010/main">
    <mc:Choice Requires="p14">
      <p:transition spd="slow" p14:dur="2000" advTm="70872"/>
    </mc:Choice>
    <mc:Fallback xmlns="">
      <p:transition spd="slow" advTm="7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From here on in this course, we always write down an unknown</a:t>
            </a:r>
            <a:br>
              <a:rPr lang="en-US" dirty="0"/>
            </a:br>
            <a:r>
              <a:rPr lang="en-US" dirty="0"/>
              <a:t>polynomial as </a:t>
            </a:r>
            <a:r>
              <a:rPr lang="en-US" i="1" dirty="0">
                <a:latin typeface="Times New Roman" panose="02020603050405020304" pitchFamily="18" charset="0"/>
              </a:rPr>
              <a:t>a</a:t>
            </a:r>
            <a:r>
              <a:rPr lang="en-US" baseline="-25000" dirty="0">
                <a:latin typeface="Times New Roman" panose="02020603050405020304" pitchFamily="18" charset="0"/>
              </a:rPr>
              <a:t>2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a:t>
            </a:r>
            <a:r>
              <a:rPr lang="en-US" i="1" dirty="0">
                <a:latin typeface="Times New Roman" panose="02020603050405020304" pitchFamily="18" charset="0"/>
              </a:rPr>
              <a:t>+</a:t>
            </a:r>
            <a:r>
              <a:rPr lang="en-US" dirty="0">
                <a:latin typeface="Times New Roman" panose="02020603050405020304" pitchFamily="18" charset="0"/>
              </a:rPr>
              <a:t> </a:t>
            </a:r>
            <a:r>
              <a:rPr lang="en-US" i="1" dirty="0">
                <a:latin typeface="Times New Roman" panose="02020603050405020304" pitchFamily="18" charset="0"/>
              </a:rPr>
              <a:t>a</a:t>
            </a:r>
            <a:r>
              <a:rPr lang="en-US" baseline="-25000"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a</a:t>
            </a:r>
            <a:r>
              <a:rPr lang="en-US" baseline="-25000" dirty="0">
                <a:latin typeface="Times New Roman" panose="02020603050405020304" pitchFamily="18" charset="0"/>
              </a:rPr>
              <a:t>0</a:t>
            </a:r>
            <a:endParaRPr lang="en-US" dirty="0">
              <a:latin typeface="Times New Roman" panose="02020603050405020304" pitchFamily="18" charset="0"/>
            </a:endParaRPr>
          </a:p>
          <a:p>
            <a:pPr lvl="1"/>
            <a:r>
              <a:rPr lang="en-US" dirty="0"/>
              <a:t>The subscript of the coefficient equals the exponent of the term</a:t>
            </a:r>
          </a:p>
          <a:p>
            <a:pPr lvl="1"/>
            <a:r>
              <a:rPr lang="en-US" dirty="0">
                <a:latin typeface="Times New Roman" panose="02020603050405020304" pitchFamily="18" charset="0"/>
              </a:rPr>
              <a:t>Thus, our previous problem would be to solve:</a:t>
            </a: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7" name="Object 16">
            <a:extLst>
              <a:ext uri="{FF2B5EF4-FFF2-40B4-BE49-F238E27FC236}">
                <a16:creationId xmlns:a16="http://schemas.microsoft.com/office/drawing/2014/main" id="{194796BB-3A46-42D5-A2D4-27B00393CFC1}"/>
              </a:ext>
            </a:extLst>
          </p:cNvPr>
          <p:cNvGraphicFramePr>
            <a:graphicFrameLocks noChangeAspect="1"/>
          </p:cNvGraphicFramePr>
          <p:nvPr>
            <p:extLst>
              <p:ext uri="{D42A27DB-BD31-4B8C-83A1-F6EECF244321}">
                <p14:modId xmlns:p14="http://schemas.microsoft.com/office/powerpoint/2010/main" val="2619028688"/>
              </p:ext>
            </p:extLst>
          </p:nvPr>
        </p:nvGraphicFramePr>
        <p:xfrm>
          <a:off x="3253581" y="3266769"/>
          <a:ext cx="2941638" cy="1395413"/>
        </p:xfrm>
        <a:graphic>
          <a:graphicData uri="http://schemas.openxmlformats.org/presentationml/2006/ole">
            <mc:AlternateContent xmlns:mc="http://schemas.openxmlformats.org/markup-compatibility/2006">
              <mc:Choice xmlns:v="urn:schemas-microsoft-com:vml" Requires="v">
                <p:oleObj spid="_x0000_s4101" name="Equation" r:id="rId6" imgW="1320480" imgH="622080" progId="Equation.DSMT4">
                  <p:embed/>
                </p:oleObj>
              </mc:Choice>
              <mc:Fallback>
                <p:oleObj name="Equation" r:id="rId6" imgW="1320480" imgH="622080" progId="Equation.DSMT4">
                  <p:embed/>
                  <p:pic>
                    <p:nvPicPr>
                      <p:cNvPr id="17" name="Object 16">
                        <a:extLst>
                          <a:ext uri="{FF2B5EF4-FFF2-40B4-BE49-F238E27FC236}">
                            <a16:creationId xmlns:a16="http://schemas.microsoft.com/office/drawing/2014/main" id="{194796BB-3A46-42D5-A2D4-27B00393CFC1}"/>
                          </a:ext>
                        </a:extLst>
                      </p:cNvPr>
                      <p:cNvPicPr/>
                      <p:nvPr/>
                    </p:nvPicPr>
                    <p:blipFill>
                      <a:blip r:embed="rId7"/>
                      <a:stretch>
                        <a:fillRect/>
                      </a:stretch>
                    </p:blipFill>
                    <p:spPr>
                      <a:xfrm>
                        <a:off x="3253581" y="3266769"/>
                        <a:ext cx="2941638" cy="139541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6153C505-63F0-4BA4-8AA1-99D3A1BBF5B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98986354"/>
      </p:ext>
    </p:extLst>
  </p:cSld>
  <p:clrMapOvr>
    <a:masterClrMapping/>
  </p:clrMapOvr>
  <mc:AlternateContent xmlns:mc="http://schemas.openxmlformats.org/markup-compatibility/2006" xmlns:p14="http://schemas.microsoft.com/office/powerpoint/2010/main">
    <mc:Choice Requires="p14">
      <p:transition spd="slow" p14:dur="2000" advTm="56383"/>
    </mc:Choice>
    <mc:Fallback xmlns="">
      <p:transition spd="slow" advTm="56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algebra</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Does this system of three equations and three unknowns</a:t>
            </a:r>
            <a:br>
              <a:rPr lang="en-US" dirty="0"/>
            </a:br>
            <a:r>
              <a:rPr lang="en-US" dirty="0"/>
              <a:t>have a unique solution?</a:t>
            </a:r>
            <a:endParaRPr lang="en-US"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r>
              <a:rPr lang="en-US" dirty="0">
                <a:latin typeface="Times New Roman" panose="02020603050405020304" pitchFamily="18" charset="0"/>
              </a:rPr>
              <a:t>We can calculate the determinant:</a:t>
            </a: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endParaRPr lang="en-US" sz="1800" dirty="0">
              <a:latin typeface="Times New Roman" panose="02020603050405020304" pitchFamily="18" charset="0"/>
            </a:endParaRPr>
          </a:p>
          <a:p>
            <a:pPr lvl="1"/>
            <a:r>
              <a:rPr lang="en-US" dirty="0">
                <a:latin typeface="Times New Roman" panose="02020603050405020304" pitchFamily="18" charset="0"/>
              </a:rPr>
              <a:t>As long as all three </a:t>
            </a:r>
            <a:r>
              <a:rPr lang="en-US" i="1" dirty="0">
                <a:latin typeface="Times New Roman" panose="02020603050405020304" pitchFamily="18" charset="0"/>
              </a:rPr>
              <a:t>x</a:t>
            </a:r>
            <a:r>
              <a:rPr lang="en-US" dirty="0">
                <a:latin typeface="Times New Roman" panose="02020603050405020304" pitchFamily="18" charset="0"/>
              </a:rPr>
              <a:t> values are different,</a:t>
            </a:r>
            <a:br>
              <a:rPr lang="en-US" dirty="0">
                <a:latin typeface="Times New Roman" panose="02020603050405020304" pitchFamily="18" charset="0"/>
              </a:rPr>
            </a:br>
            <a:r>
              <a:rPr lang="en-US" dirty="0">
                <a:latin typeface="Times New Roman" panose="02020603050405020304" pitchFamily="18" charset="0"/>
              </a:rPr>
              <a:t>	the determinant is non-zero</a:t>
            </a:r>
          </a:p>
          <a:p>
            <a:pPr lvl="1"/>
            <a:r>
              <a:rPr lang="en-US" dirty="0">
                <a:latin typeface="Times New Roman" panose="02020603050405020304" pitchFamily="18" charset="0"/>
              </a:rPr>
              <a:t>If any two </a:t>
            </a:r>
            <a:r>
              <a:rPr lang="en-US" i="1" dirty="0">
                <a:latin typeface="Times New Roman" panose="02020603050405020304" pitchFamily="18" charset="0"/>
              </a:rPr>
              <a:t>x</a:t>
            </a:r>
            <a:r>
              <a:rPr lang="en-US" dirty="0">
                <a:latin typeface="Times New Roman" panose="02020603050405020304" pitchFamily="18" charset="0"/>
              </a:rPr>
              <a:t>-values are equal, the determinant is zero</a:t>
            </a:r>
          </a:p>
          <a:p>
            <a:pPr lvl="2"/>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7" name="Object 16">
            <a:extLst>
              <a:ext uri="{FF2B5EF4-FFF2-40B4-BE49-F238E27FC236}">
                <a16:creationId xmlns:a16="http://schemas.microsoft.com/office/drawing/2014/main" id="{194796BB-3A46-42D5-A2D4-27B00393CFC1}"/>
              </a:ext>
            </a:extLst>
          </p:cNvPr>
          <p:cNvGraphicFramePr>
            <a:graphicFrameLocks noChangeAspect="1"/>
          </p:cNvGraphicFramePr>
          <p:nvPr>
            <p:extLst>
              <p:ext uri="{D42A27DB-BD31-4B8C-83A1-F6EECF244321}">
                <p14:modId xmlns:p14="http://schemas.microsoft.com/office/powerpoint/2010/main" val="3764769894"/>
              </p:ext>
            </p:extLst>
          </p:nvPr>
        </p:nvGraphicFramePr>
        <p:xfrm>
          <a:off x="3252788" y="2263775"/>
          <a:ext cx="2943225" cy="1395413"/>
        </p:xfrm>
        <a:graphic>
          <a:graphicData uri="http://schemas.openxmlformats.org/presentationml/2006/ole">
            <mc:AlternateContent xmlns:mc="http://schemas.openxmlformats.org/markup-compatibility/2006">
              <mc:Choice xmlns:v="urn:schemas-microsoft-com:vml" Requires="v">
                <p:oleObj spid="_x0000_s5128" name="Equation" r:id="rId6" imgW="1320480" imgH="622080" progId="Equation.DSMT4">
                  <p:embed/>
                </p:oleObj>
              </mc:Choice>
              <mc:Fallback>
                <p:oleObj name="Equation" r:id="rId6" imgW="1320480" imgH="622080" progId="Equation.DSMT4">
                  <p:embed/>
                  <p:pic>
                    <p:nvPicPr>
                      <p:cNvPr id="17" name="Object 16">
                        <a:extLst>
                          <a:ext uri="{FF2B5EF4-FFF2-40B4-BE49-F238E27FC236}">
                            <a16:creationId xmlns:a16="http://schemas.microsoft.com/office/drawing/2014/main" id="{194796BB-3A46-42D5-A2D4-27B00393CFC1}"/>
                          </a:ext>
                        </a:extLst>
                      </p:cNvPr>
                      <p:cNvPicPr/>
                      <p:nvPr/>
                    </p:nvPicPr>
                    <p:blipFill>
                      <a:blip r:embed="rId7"/>
                      <a:stretch>
                        <a:fillRect/>
                      </a:stretch>
                    </p:blipFill>
                    <p:spPr>
                      <a:xfrm>
                        <a:off x="3252788" y="2263775"/>
                        <a:ext cx="2943225" cy="139541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38C2F2E-D11A-46A1-A7C2-EEC7DEB2D548}"/>
              </a:ext>
            </a:extLst>
          </p:cNvPr>
          <p:cNvGraphicFramePr>
            <a:graphicFrameLocks noChangeAspect="1"/>
          </p:cNvGraphicFramePr>
          <p:nvPr>
            <p:extLst>
              <p:ext uri="{D42A27DB-BD31-4B8C-83A1-F6EECF244321}">
                <p14:modId xmlns:p14="http://schemas.microsoft.com/office/powerpoint/2010/main" val="1003481439"/>
              </p:ext>
            </p:extLst>
          </p:nvPr>
        </p:nvGraphicFramePr>
        <p:xfrm>
          <a:off x="2090738" y="4015822"/>
          <a:ext cx="5148262" cy="1395412"/>
        </p:xfrm>
        <a:graphic>
          <a:graphicData uri="http://schemas.openxmlformats.org/presentationml/2006/ole">
            <mc:AlternateContent xmlns:mc="http://schemas.openxmlformats.org/markup-compatibility/2006">
              <mc:Choice xmlns:v="urn:schemas-microsoft-com:vml" Requires="v">
                <p:oleObj spid="_x0000_s5129" name="Equation" r:id="rId8" imgW="2311200" imgH="622080" progId="Equation.DSMT4">
                  <p:embed/>
                </p:oleObj>
              </mc:Choice>
              <mc:Fallback>
                <p:oleObj name="Equation" r:id="rId8" imgW="2311200" imgH="622080" progId="Equation.DSMT4">
                  <p:embed/>
                  <p:pic>
                    <p:nvPicPr>
                      <p:cNvPr id="17" name="Object 16">
                        <a:extLst>
                          <a:ext uri="{FF2B5EF4-FFF2-40B4-BE49-F238E27FC236}">
                            <a16:creationId xmlns:a16="http://schemas.microsoft.com/office/drawing/2014/main" id="{194796BB-3A46-42D5-A2D4-27B00393CFC1}"/>
                          </a:ext>
                        </a:extLst>
                      </p:cNvPr>
                      <p:cNvPicPr/>
                      <p:nvPr/>
                    </p:nvPicPr>
                    <p:blipFill>
                      <a:blip r:embed="rId9"/>
                      <a:stretch>
                        <a:fillRect/>
                      </a:stretch>
                    </p:blipFill>
                    <p:spPr>
                      <a:xfrm>
                        <a:off x="2090738" y="4015822"/>
                        <a:ext cx="5148262" cy="139541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FC61477F-9474-4AC0-826B-4EB36635793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37833223"/>
      </p:ext>
    </p:extLst>
  </p:cSld>
  <p:clrMapOvr>
    <a:masterClrMapping/>
  </p:clrMapOvr>
  <mc:AlternateContent xmlns:mc="http://schemas.openxmlformats.org/markup-compatibility/2006" xmlns:p14="http://schemas.microsoft.com/office/powerpoint/2010/main">
    <mc:Choice Requires="p14">
      <p:transition spd="slow" p14:dur="2000" advTm="109878"/>
    </mc:Choice>
    <mc:Fallback xmlns="">
      <p:transition spd="slow" advTm="109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interpolation</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a:t>Let us do an example:</a:t>
            </a:r>
          </a:p>
          <a:p>
            <a:pPr lvl="1"/>
            <a:r>
              <a:rPr lang="en-US" dirty="0"/>
              <a:t>Find the interpolating quadratic polynomial passing through</a:t>
            </a:r>
          </a:p>
          <a:p>
            <a:pPr marL="457200" lvl="1" indent="0" algn="ctr">
              <a:buNone/>
            </a:pPr>
            <a:r>
              <a:rPr lang="en-US" dirty="0">
                <a:latin typeface="Times New Roman" panose="02020603050405020304" pitchFamily="18" charset="0"/>
              </a:rPr>
              <a:t>(0.4, 3.12), (1.2, 3.28), (3.5, 18)</a:t>
            </a:r>
          </a:p>
          <a:p>
            <a:pPr lvl="1"/>
            <a:r>
              <a:rPr lang="en-US" dirty="0"/>
              <a:t>We must solve</a:t>
            </a:r>
          </a:p>
          <a:p>
            <a:endParaRPr lang="en-US" dirty="0">
              <a:latin typeface="Times New Roman" panose="02020603050405020304" pitchFamily="18" charset="0"/>
            </a:endParaRPr>
          </a:p>
          <a:p>
            <a:pPr marL="0" indent="0">
              <a:buNone/>
            </a:pPr>
            <a:endParaRPr lang="en-US" dirty="0"/>
          </a:p>
          <a:p>
            <a:pPr lvl="1"/>
            <a:r>
              <a:rPr lang="en-US" dirty="0"/>
              <a:t>In </a:t>
            </a:r>
            <a:r>
              <a:rPr lang="en-US" dirty="0" err="1"/>
              <a:t>M</a:t>
            </a:r>
            <a:r>
              <a:rPr lang="en-US" cap="small" dirty="0" err="1"/>
              <a:t>atlab</a:t>
            </a:r>
            <a:r>
              <a:rPr lang="en-US" dirty="0"/>
              <a:t>, we would do the following:</a:t>
            </a:r>
          </a:p>
          <a:p>
            <a:pPr marL="800100" lvl="2" indent="0">
              <a:buNone/>
            </a:pPr>
            <a:r>
              <a:rPr lang="fr-FR" sz="1600" dirty="0">
                <a:latin typeface="Consolas" panose="020B0609020204030204" pitchFamily="49" charset="0"/>
              </a:rPr>
              <a:t>&gt;&gt; V = </a:t>
            </a:r>
            <a:r>
              <a:rPr lang="pt-BR" sz="1600" dirty="0">
                <a:latin typeface="Consolas" panose="020B0609020204030204" pitchFamily="49" charset="0"/>
              </a:rPr>
              <a:t>[0.4^2 0.4 1</a:t>
            </a:r>
            <a:br>
              <a:rPr lang="pt-BR" sz="1600" dirty="0">
                <a:latin typeface="Consolas" panose="020B0609020204030204" pitchFamily="49" charset="0"/>
              </a:rPr>
            </a:br>
            <a:r>
              <a:rPr lang="pt-BR" sz="1600" dirty="0">
                <a:latin typeface="Consolas" panose="020B0609020204030204" pitchFamily="49" charset="0"/>
              </a:rPr>
              <a:t>        1.2^2 1.2 1</a:t>
            </a:r>
          </a:p>
          <a:p>
            <a:pPr marL="800100" lvl="2" indent="0">
              <a:buNone/>
            </a:pPr>
            <a:r>
              <a:rPr lang="pt-BR" sz="1600" dirty="0">
                <a:latin typeface="Consolas" panose="020B0609020204030204" pitchFamily="49" charset="0"/>
              </a:rPr>
              <a:t>        3.5^2 3.5 1];</a:t>
            </a:r>
          </a:p>
          <a:p>
            <a:pPr marL="800100" lvl="2" indent="0">
              <a:buNone/>
            </a:pPr>
            <a:r>
              <a:rPr lang="pt-BR" sz="1600" dirty="0">
                <a:latin typeface="Consolas" panose="020B0609020204030204" pitchFamily="49" charset="0"/>
              </a:rPr>
              <a:t>&gt;&gt; a = V \ [3.12 3.28 18.0]'</a:t>
            </a:r>
          </a:p>
          <a:p>
            <a:pPr marL="800100" lvl="2" indent="0">
              <a:buNone/>
            </a:pPr>
            <a:r>
              <a:rPr lang="pt-BR" sz="1600" dirty="0">
                <a:latin typeface="Consolas" panose="020B0609020204030204" pitchFamily="49" charset="0"/>
              </a:rPr>
              <a:t>    a =</a:t>
            </a:r>
          </a:p>
          <a:p>
            <a:pPr marL="800100" lvl="2" indent="0">
              <a:buNone/>
            </a:pPr>
            <a:r>
              <a:rPr lang="pt-BR" sz="1600" dirty="0">
                <a:latin typeface="Consolas" panose="020B0609020204030204" pitchFamily="49" charset="0"/>
              </a:rPr>
              <a:t>        2</a:t>
            </a:r>
          </a:p>
          <a:p>
            <a:pPr marL="800100" lvl="2" indent="0">
              <a:buNone/>
            </a:pPr>
            <a:r>
              <a:rPr lang="pt-BR" sz="1600" dirty="0">
                <a:latin typeface="Consolas" panose="020B0609020204030204" pitchFamily="49" charset="0"/>
              </a:rPr>
              <a:t>       -3</a:t>
            </a:r>
          </a:p>
          <a:p>
            <a:pPr marL="800100" lvl="2" indent="0">
              <a:buNone/>
            </a:pPr>
            <a:r>
              <a:rPr lang="pt-BR" sz="1600" dirty="0">
                <a:latin typeface="Consolas" panose="020B0609020204030204" pitchFamily="49" charset="0"/>
              </a:rPr>
              <a:t>        4</a:t>
            </a:r>
            <a:endParaRPr lang="pt-BR" sz="1800" dirty="0">
              <a:latin typeface="Consolas" panose="020B0609020204030204" pitchFamily="49" charset="0"/>
            </a:endParaRPr>
          </a:p>
        </p:txBody>
      </p:sp>
      <p:sp>
        <p:nvSpPr>
          <p:cNvPr id="4" name="Footer Placeholder 3"/>
          <p:cNvSpPr>
            <a:spLocks noGrp="1"/>
          </p:cNvSpPr>
          <p:nvPr>
            <p:ph type="ftr" sz="quarter" idx="11"/>
          </p:nvPr>
        </p:nvSpPr>
        <p:spPr/>
        <p:txBody>
          <a:bodyPr/>
          <a:lstStyle/>
          <a:p>
            <a:r>
              <a:rPr lang="en-US"/>
              <a:t>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9" name="Object 8">
            <a:extLst>
              <a:ext uri="{FF2B5EF4-FFF2-40B4-BE49-F238E27FC236}">
                <a16:creationId xmlns:a16="http://schemas.microsoft.com/office/drawing/2014/main" id="{FEAE2F82-DA28-435B-BD4F-CB402BC3E075}"/>
              </a:ext>
            </a:extLst>
          </p:cNvPr>
          <p:cNvGraphicFramePr>
            <a:graphicFrameLocks noChangeAspect="1"/>
          </p:cNvGraphicFramePr>
          <p:nvPr>
            <p:extLst>
              <p:ext uri="{D42A27DB-BD31-4B8C-83A1-F6EECF244321}">
                <p14:modId xmlns:p14="http://schemas.microsoft.com/office/powerpoint/2010/main" val="3314518415"/>
              </p:ext>
            </p:extLst>
          </p:nvPr>
        </p:nvGraphicFramePr>
        <p:xfrm>
          <a:off x="3264475" y="2860773"/>
          <a:ext cx="2970331" cy="1153233"/>
        </p:xfrm>
        <a:graphic>
          <a:graphicData uri="http://schemas.openxmlformats.org/presentationml/2006/ole">
            <mc:AlternateContent xmlns:mc="http://schemas.openxmlformats.org/markup-compatibility/2006">
              <mc:Choice xmlns:v="urn:schemas-microsoft-com:vml" Requires="v">
                <p:oleObj spid="_x0000_s6152" name="Equation" r:id="rId6" imgW="1612800" imgH="622080" progId="Equation.DSMT4">
                  <p:embed/>
                </p:oleObj>
              </mc:Choice>
              <mc:Fallback>
                <p:oleObj name="Equation" r:id="rId6" imgW="1612800" imgH="622080" progId="Equation.DSMT4">
                  <p:embed/>
                  <p:pic>
                    <p:nvPicPr>
                      <p:cNvPr id="17" name="Object 16">
                        <a:extLst>
                          <a:ext uri="{FF2B5EF4-FFF2-40B4-BE49-F238E27FC236}">
                            <a16:creationId xmlns:a16="http://schemas.microsoft.com/office/drawing/2014/main" id="{194796BB-3A46-42D5-A2D4-27B00393CFC1}"/>
                          </a:ext>
                        </a:extLst>
                      </p:cNvPr>
                      <p:cNvPicPr/>
                      <p:nvPr/>
                    </p:nvPicPr>
                    <p:blipFill>
                      <a:blip r:embed="rId7"/>
                      <a:stretch>
                        <a:fillRect/>
                      </a:stretch>
                    </p:blipFill>
                    <p:spPr>
                      <a:xfrm>
                        <a:off x="3264475" y="2860773"/>
                        <a:ext cx="2970331" cy="115323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F415A19-9D4A-4D74-B371-D2B8443BA97A}"/>
              </a:ext>
            </a:extLst>
          </p:cNvPr>
          <p:cNvGraphicFramePr>
            <a:graphicFrameLocks noChangeAspect="1"/>
          </p:cNvGraphicFramePr>
          <p:nvPr>
            <p:extLst>
              <p:ext uri="{D42A27DB-BD31-4B8C-83A1-F6EECF244321}">
                <p14:modId xmlns:p14="http://schemas.microsoft.com/office/powerpoint/2010/main" val="2047537043"/>
              </p:ext>
            </p:extLst>
          </p:nvPr>
        </p:nvGraphicFramePr>
        <p:xfrm>
          <a:off x="4808363" y="5961914"/>
          <a:ext cx="1895475" cy="454025"/>
        </p:xfrm>
        <a:graphic>
          <a:graphicData uri="http://schemas.openxmlformats.org/presentationml/2006/ole">
            <mc:AlternateContent xmlns:mc="http://schemas.openxmlformats.org/markup-compatibility/2006">
              <mc:Choice xmlns:v="urn:schemas-microsoft-com:vml" Requires="v">
                <p:oleObj spid="_x0000_s6153" name="Equation" r:id="rId8" imgW="850680" imgH="203040" progId="Equation.DSMT4">
                  <p:embed/>
                </p:oleObj>
              </mc:Choice>
              <mc:Fallback>
                <p:oleObj name="Equation" r:id="rId8" imgW="850680" imgH="203040" progId="Equation.DSMT4">
                  <p:embed/>
                  <p:pic>
                    <p:nvPicPr>
                      <p:cNvPr id="12" name="Object 11">
                        <a:extLst>
                          <a:ext uri="{FF2B5EF4-FFF2-40B4-BE49-F238E27FC236}">
                            <a16:creationId xmlns:a16="http://schemas.microsoft.com/office/drawing/2014/main" id="{34305086-9BFF-43FC-8648-C57ADCE6D2F8}"/>
                          </a:ext>
                        </a:extLst>
                      </p:cNvPr>
                      <p:cNvPicPr/>
                      <p:nvPr/>
                    </p:nvPicPr>
                    <p:blipFill>
                      <a:blip r:embed="rId9"/>
                      <a:stretch>
                        <a:fillRect/>
                      </a:stretch>
                    </p:blipFill>
                    <p:spPr>
                      <a:xfrm>
                        <a:off x="4808363" y="5961914"/>
                        <a:ext cx="1895475" cy="4540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BCAB5CE-481E-48AE-AA4D-6C16C502123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68873018"/>
      </p:ext>
    </p:extLst>
  </p:cSld>
  <p:clrMapOvr>
    <a:masterClrMapping/>
  </p:clrMapOvr>
  <mc:AlternateContent xmlns:mc="http://schemas.openxmlformats.org/markup-compatibility/2006" xmlns:p14="http://schemas.microsoft.com/office/powerpoint/2010/main">
    <mc:Choice Requires="p14">
      <p:transition spd="slow" p14:dur="2000" advTm="113500"/>
    </mc:Choice>
    <mc:Fallback xmlns="">
      <p:transition spd="slow" advTm="113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3|19.1|13.5|11.4|5.4"/>
</p:tagLst>
</file>

<file path=ppt/tags/tag10.xml><?xml version="1.0" encoding="utf-8"?>
<p:tagLst xmlns:a="http://schemas.openxmlformats.org/drawingml/2006/main" xmlns:r="http://schemas.openxmlformats.org/officeDocument/2006/relationships" xmlns:p="http://schemas.openxmlformats.org/presentationml/2006/main">
  <p:tag name="TIMING" val="|13.3|7.8|5.1|10.9|7.5|5.3|8.7|12.4|11.3|13.5"/>
</p:tagLst>
</file>

<file path=ppt/tags/tag11.xml><?xml version="1.0" encoding="utf-8"?>
<p:tagLst xmlns:a="http://schemas.openxmlformats.org/drawingml/2006/main" xmlns:r="http://schemas.openxmlformats.org/officeDocument/2006/relationships" xmlns:p="http://schemas.openxmlformats.org/presentationml/2006/main">
  <p:tag name="TIMING" val="|26.3|5"/>
</p:tagLst>
</file>

<file path=ppt/tags/tag12.xml><?xml version="1.0" encoding="utf-8"?>
<p:tagLst xmlns:a="http://schemas.openxmlformats.org/drawingml/2006/main" xmlns:r="http://schemas.openxmlformats.org/officeDocument/2006/relationships" xmlns:p="http://schemas.openxmlformats.org/presentationml/2006/main">
  <p:tag name="TIMING" val="|8.9|17|16.7|7.7"/>
</p:tagLst>
</file>

<file path=ppt/tags/tag13.xml><?xml version="1.0" encoding="utf-8"?>
<p:tagLst xmlns:a="http://schemas.openxmlformats.org/drawingml/2006/main" xmlns:r="http://schemas.openxmlformats.org/officeDocument/2006/relationships" xmlns:p="http://schemas.openxmlformats.org/presentationml/2006/main">
  <p:tag name="TIMING" val="|9.2|10.3|16.1|2.1|6.7|5|8.4|11.9|24.8|11.8|9"/>
</p:tagLst>
</file>

<file path=ppt/tags/tag14.xml><?xml version="1.0" encoding="utf-8"?>
<p:tagLst xmlns:a="http://schemas.openxmlformats.org/drawingml/2006/main" xmlns:r="http://schemas.openxmlformats.org/officeDocument/2006/relationships" xmlns:p="http://schemas.openxmlformats.org/presentationml/2006/main">
  <p:tag name="TIMING" val="|20.8|17.9|9.1|9.8|23.6"/>
</p:tagLst>
</file>

<file path=ppt/tags/tag15.xml><?xml version="1.0" encoding="utf-8"?>
<p:tagLst xmlns:a="http://schemas.openxmlformats.org/drawingml/2006/main" xmlns:r="http://schemas.openxmlformats.org/officeDocument/2006/relationships" xmlns:p="http://schemas.openxmlformats.org/presentationml/2006/main">
  <p:tag name="TIMING" val="|17.7|62.5"/>
</p:tagLst>
</file>

<file path=ppt/tags/tag16.xml><?xml version="1.0" encoding="utf-8"?>
<p:tagLst xmlns:a="http://schemas.openxmlformats.org/drawingml/2006/main" xmlns:r="http://schemas.openxmlformats.org/officeDocument/2006/relationships" xmlns:p="http://schemas.openxmlformats.org/presentationml/2006/main">
  <p:tag name="TIMING" val="|5.6|23.7|24.5|8.7|16.6|8.2"/>
</p:tagLst>
</file>

<file path=ppt/tags/tag17.xml><?xml version="1.0" encoding="utf-8"?>
<p:tagLst xmlns:a="http://schemas.openxmlformats.org/drawingml/2006/main" xmlns:r="http://schemas.openxmlformats.org/officeDocument/2006/relationships" xmlns:p="http://schemas.openxmlformats.org/presentationml/2006/main">
  <p:tag name="TIMING" val="|15.8|21.4|20.9|30.3"/>
</p:tagLst>
</file>

<file path=ppt/tags/tag18.xml><?xml version="1.0" encoding="utf-8"?>
<p:tagLst xmlns:a="http://schemas.openxmlformats.org/drawingml/2006/main" xmlns:r="http://schemas.openxmlformats.org/officeDocument/2006/relationships" xmlns:p="http://schemas.openxmlformats.org/presentationml/2006/main">
  <p:tag name="TIMING" val="|25.1|15.2"/>
</p:tagLst>
</file>

<file path=ppt/tags/tag19.xml><?xml version="1.0" encoding="utf-8"?>
<p:tagLst xmlns:a="http://schemas.openxmlformats.org/drawingml/2006/main" xmlns:r="http://schemas.openxmlformats.org/officeDocument/2006/relationships" xmlns:p="http://schemas.openxmlformats.org/presentationml/2006/main">
  <p:tag name="TIMING" val="|11.7|6.4|8.4|6.2"/>
</p:tagLst>
</file>

<file path=ppt/tags/tag2.xml><?xml version="1.0" encoding="utf-8"?>
<p:tagLst xmlns:a="http://schemas.openxmlformats.org/drawingml/2006/main" xmlns:r="http://schemas.openxmlformats.org/officeDocument/2006/relationships" xmlns:p="http://schemas.openxmlformats.org/presentationml/2006/main">
  <p:tag name="TIMING" val="|37|33.9|9.5|11.8|26.2"/>
</p:tagLst>
</file>

<file path=ppt/tags/tag20.xml><?xml version="1.0" encoding="utf-8"?>
<p:tagLst xmlns:a="http://schemas.openxmlformats.org/drawingml/2006/main" xmlns:r="http://schemas.openxmlformats.org/officeDocument/2006/relationships" xmlns:p="http://schemas.openxmlformats.org/presentationml/2006/main">
  <p:tag name="TIMING" val="|32.5|7.7|17.1"/>
</p:tagLst>
</file>

<file path=ppt/tags/tag21.xml><?xml version="1.0" encoding="utf-8"?>
<p:tagLst xmlns:a="http://schemas.openxmlformats.org/drawingml/2006/main" xmlns:r="http://schemas.openxmlformats.org/officeDocument/2006/relationships" xmlns:p="http://schemas.openxmlformats.org/presentationml/2006/main">
  <p:tag name="TIMING" val="|33.5|5.7|4"/>
</p:tagLst>
</file>

<file path=ppt/tags/tag22.xml><?xml version="1.0" encoding="utf-8"?>
<p:tagLst xmlns:a="http://schemas.openxmlformats.org/drawingml/2006/main" xmlns:r="http://schemas.openxmlformats.org/officeDocument/2006/relationships" xmlns:p="http://schemas.openxmlformats.org/presentationml/2006/main">
  <p:tag name="TIMING" val="|12.9|13.9"/>
</p:tagLst>
</file>

<file path=ppt/tags/tag23.xml><?xml version="1.0" encoding="utf-8"?>
<p:tagLst xmlns:a="http://schemas.openxmlformats.org/drawingml/2006/main" xmlns:r="http://schemas.openxmlformats.org/officeDocument/2006/relationships" xmlns:p="http://schemas.openxmlformats.org/presentationml/2006/main">
  <p:tag name="TIMING" val="|10.3|13.5|16.6"/>
</p:tagLst>
</file>

<file path=ppt/tags/tag24.xml><?xml version="1.0" encoding="utf-8"?>
<p:tagLst xmlns:a="http://schemas.openxmlformats.org/drawingml/2006/main" xmlns:r="http://schemas.openxmlformats.org/officeDocument/2006/relationships" xmlns:p="http://schemas.openxmlformats.org/presentationml/2006/main">
  <p:tag name="TIMING" val="|2.6|16.1|8.2|9.7|10.9|10.8|14.6"/>
</p:tagLst>
</file>

<file path=ppt/tags/tag25.xml><?xml version="1.0" encoding="utf-8"?>
<p:tagLst xmlns:a="http://schemas.openxmlformats.org/drawingml/2006/main" xmlns:r="http://schemas.openxmlformats.org/officeDocument/2006/relationships" xmlns:p="http://schemas.openxmlformats.org/presentationml/2006/main">
  <p:tag name="TIMING" val="|20.2|25.5|13.5"/>
</p:tagLst>
</file>

<file path=ppt/tags/tag26.xml><?xml version="1.0" encoding="utf-8"?>
<p:tagLst xmlns:a="http://schemas.openxmlformats.org/drawingml/2006/main" xmlns:r="http://schemas.openxmlformats.org/officeDocument/2006/relationships" xmlns:p="http://schemas.openxmlformats.org/presentationml/2006/main">
  <p:tag name="TIMING" val="|4.9|22.1|11.4|27.7"/>
</p:tagLst>
</file>

<file path=ppt/tags/tag27.xml><?xml version="1.0" encoding="utf-8"?>
<p:tagLst xmlns:a="http://schemas.openxmlformats.org/drawingml/2006/main" xmlns:r="http://schemas.openxmlformats.org/officeDocument/2006/relationships" xmlns:p="http://schemas.openxmlformats.org/presentationml/2006/main">
  <p:tag name="TIMING" val="|4.8|20.8"/>
</p:tagLst>
</file>

<file path=ppt/tags/tag28.xml><?xml version="1.0" encoding="utf-8"?>
<p:tagLst xmlns:a="http://schemas.openxmlformats.org/drawingml/2006/main" xmlns:r="http://schemas.openxmlformats.org/officeDocument/2006/relationships" xmlns:p="http://schemas.openxmlformats.org/presentationml/2006/main">
  <p:tag name="TIMING" val="|26.3|15.1"/>
</p:tagLst>
</file>

<file path=ppt/tags/tag29.xml><?xml version="1.0" encoding="utf-8"?>
<p:tagLst xmlns:a="http://schemas.openxmlformats.org/drawingml/2006/main" xmlns:r="http://schemas.openxmlformats.org/officeDocument/2006/relationships" xmlns:p="http://schemas.openxmlformats.org/presentationml/2006/main">
  <p:tag name="TIMING" val="|14.6"/>
</p:tagLst>
</file>

<file path=ppt/tags/tag3.xml><?xml version="1.0" encoding="utf-8"?>
<p:tagLst xmlns:a="http://schemas.openxmlformats.org/drawingml/2006/main" xmlns:r="http://schemas.openxmlformats.org/officeDocument/2006/relationships" xmlns:p="http://schemas.openxmlformats.org/presentationml/2006/main">
  <p:tag name="TIMING" val="|15.4|14.5|13.4|6.5"/>
</p:tagLst>
</file>

<file path=ppt/tags/tag30.xml><?xml version="1.0" encoding="utf-8"?>
<p:tagLst xmlns:a="http://schemas.openxmlformats.org/drawingml/2006/main" xmlns:r="http://schemas.openxmlformats.org/officeDocument/2006/relationships" xmlns:p="http://schemas.openxmlformats.org/presentationml/2006/main">
  <p:tag name="TIMING" val="|32.9"/>
</p:tagLst>
</file>

<file path=ppt/tags/tag4.xml><?xml version="1.0" encoding="utf-8"?>
<p:tagLst xmlns:a="http://schemas.openxmlformats.org/drawingml/2006/main" xmlns:r="http://schemas.openxmlformats.org/officeDocument/2006/relationships" xmlns:p="http://schemas.openxmlformats.org/presentationml/2006/main">
  <p:tag name="TIMING" val="|11.2|23.4|13.4"/>
</p:tagLst>
</file>

<file path=ppt/tags/tag5.xml><?xml version="1.0" encoding="utf-8"?>
<p:tagLst xmlns:a="http://schemas.openxmlformats.org/drawingml/2006/main" xmlns:r="http://schemas.openxmlformats.org/officeDocument/2006/relationships" xmlns:p="http://schemas.openxmlformats.org/presentationml/2006/main">
  <p:tag name="TIMING" val="|15.9|27.4"/>
</p:tagLst>
</file>

<file path=ppt/tags/tag6.xml><?xml version="1.0" encoding="utf-8"?>
<p:tagLst xmlns:a="http://schemas.openxmlformats.org/drawingml/2006/main" xmlns:r="http://schemas.openxmlformats.org/officeDocument/2006/relationships" xmlns:p="http://schemas.openxmlformats.org/presentationml/2006/main">
  <p:tag name="TIMING" val="|46.3|20.6|25.2"/>
</p:tagLst>
</file>

<file path=ppt/tags/tag7.xml><?xml version="1.0" encoding="utf-8"?>
<p:tagLst xmlns:a="http://schemas.openxmlformats.org/drawingml/2006/main" xmlns:r="http://schemas.openxmlformats.org/officeDocument/2006/relationships" xmlns:p="http://schemas.openxmlformats.org/presentationml/2006/main">
  <p:tag name="TIMING" val="|2.7|15.6|28|15.1|6.3|31.3"/>
</p:tagLst>
</file>

<file path=ppt/tags/tag8.xml><?xml version="1.0" encoding="utf-8"?>
<p:tagLst xmlns:a="http://schemas.openxmlformats.org/drawingml/2006/main" xmlns:r="http://schemas.openxmlformats.org/officeDocument/2006/relationships" xmlns:p="http://schemas.openxmlformats.org/presentationml/2006/main">
  <p:tag name="TIMING" val="|8.9|5.1|9.9|3.3|11|6"/>
</p:tagLst>
</file>

<file path=ppt/tags/tag9.xml><?xml version="1.0" encoding="utf-8"?>
<p:tagLst xmlns:a="http://schemas.openxmlformats.org/drawingml/2006/main" xmlns:r="http://schemas.openxmlformats.org/officeDocument/2006/relationships" xmlns:p="http://schemas.openxmlformats.org/presentationml/2006/main">
  <p:tag name="TIMING" val="|16.6|14.8|8.3|9.1|4.1|15.6|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88861</TotalTime>
  <Words>2964</Words>
  <Application>Microsoft Office PowerPoint</Application>
  <PresentationFormat>On-screen Show (4:3)</PresentationFormat>
  <Paragraphs>470</Paragraphs>
  <Slides>37</Slides>
  <Notes>0</Notes>
  <HiddenSlides>0</HiddenSlides>
  <MMClips>37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8"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Interpolating polynomials</vt:lpstr>
      <vt:lpstr>Introduction</vt:lpstr>
      <vt:lpstr>Linear interpolation</vt:lpstr>
      <vt:lpstr>Linear interpolation</vt:lpstr>
      <vt:lpstr>Quadratic interpolation</vt:lpstr>
      <vt:lpstr>Quadratic interpolation</vt:lpstr>
      <vt:lpstr>Quadratic interpolation</vt:lpstr>
      <vt:lpstr>Linear algebra</vt:lpstr>
      <vt:lpstr>Quadratic interpolation</vt:lpstr>
      <vt:lpstr>Quadratic interpolation</vt:lpstr>
      <vt:lpstr>Quadratic interpolation</vt:lpstr>
      <vt:lpstr>Quadratic interpolation</vt:lpstr>
      <vt:lpstr>General interpolation</vt:lpstr>
      <vt:lpstr>General interpolation</vt:lpstr>
      <vt:lpstr>General interpolation</vt:lpstr>
      <vt:lpstr>Numeric error</vt:lpstr>
      <vt:lpstr>Numeric error</vt:lpstr>
      <vt:lpstr>Numeric error</vt:lpstr>
      <vt:lpstr>Shifting the x-values</vt:lpstr>
      <vt:lpstr>Shifting the x-values</vt:lpstr>
      <vt:lpstr>Shifting the x-values</vt:lpstr>
      <vt:lpstr>Shifting the x-values</vt:lpstr>
      <vt:lpstr>Shifting the x-values</vt:lpstr>
      <vt:lpstr>Shifting the x-values</vt:lpstr>
      <vt:lpstr>Shifting the x-values</vt:lpstr>
      <vt:lpstr>Shifting the x-values</vt:lpstr>
      <vt:lpstr>Shifting the x-values</vt:lpstr>
      <vt:lpstr>Numeric error</vt:lpstr>
      <vt:lpstr>Other issues</vt:lpstr>
      <vt:lpstr>Further improvements</vt:lpstr>
      <vt:lpstr>Further improvements</vt:lpstr>
      <vt:lpstr>Further improvements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1566</cp:revision>
  <dcterms:created xsi:type="dcterms:W3CDTF">2020-04-30T19:27:29Z</dcterms:created>
  <dcterms:modified xsi:type="dcterms:W3CDTF">2024-04-12T16:06:31Z</dcterms:modified>
</cp:coreProperties>
</file>